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17"/>
  </p:notesMasterIdLst>
  <p:handoutMasterIdLst>
    <p:handoutMasterId r:id="rId18"/>
  </p:handoutMasterIdLst>
  <p:sldIdLst>
    <p:sldId id="274" r:id="rId2"/>
    <p:sldId id="397" r:id="rId3"/>
    <p:sldId id="416" r:id="rId4"/>
    <p:sldId id="433" r:id="rId5"/>
    <p:sldId id="456" r:id="rId6"/>
    <p:sldId id="443" r:id="rId7"/>
    <p:sldId id="453" r:id="rId8"/>
    <p:sldId id="454" r:id="rId9"/>
    <p:sldId id="455" r:id="rId10"/>
    <p:sldId id="459" r:id="rId11"/>
    <p:sldId id="458" r:id="rId12"/>
    <p:sldId id="460" r:id="rId13"/>
    <p:sldId id="461" r:id="rId14"/>
    <p:sldId id="279" r:id="rId15"/>
    <p:sldId id="414" r:id="rId16"/>
  </p:sldIdLst>
  <p:sldSz cx="9144000" cy="6858000" type="screen4x3"/>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0" autoAdjust="0"/>
  </p:normalViewPr>
  <p:slideViewPr>
    <p:cSldViewPr>
      <p:cViewPr varScale="1">
        <p:scale>
          <a:sx n="123" d="100"/>
          <a:sy n="123" d="100"/>
        </p:scale>
        <p:origin x="2594"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1804"/>
          </a:xfrm>
          <a:prstGeom prst="rect">
            <a:avLst/>
          </a:prstGeom>
        </p:spPr>
        <p:txBody>
          <a:bodyPr vert="horz" lIns="92492" tIns="46246" rIns="92492" bIns="46246" rtlCol="0"/>
          <a:lstStyle>
            <a:lvl1pPr algn="r">
              <a:defRPr sz="1200"/>
            </a:lvl1pPr>
          </a:lstStyle>
          <a:p>
            <a:fld id="{6D28F0FB-81E1-4D27-9547-7766ECC78DBD}" type="datetimeFigureOut">
              <a:rPr lang="en-US" smtClean="0"/>
              <a:pPr/>
              <a:t>1/29/2024</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2668"/>
            <a:ext cx="2971800" cy="461804"/>
          </a:xfrm>
          <a:prstGeom prst="rect">
            <a:avLst/>
          </a:prstGeom>
        </p:spPr>
        <p:txBody>
          <a:bodyPr vert="horz" lIns="92492" tIns="46246" rIns="92492" bIns="46246" rtlCol="0" anchor="b"/>
          <a:lstStyle>
            <a:lvl1pPr algn="r">
              <a:defRPr sz="1200"/>
            </a:lvl1pPr>
          </a:lstStyle>
          <a:p>
            <a:fld id="{52DC2F04-A730-4095-A8EE-A24D5D8A86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42" y="0"/>
            <a:ext cx="2971592" cy="463550"/>
          </a:xfrm>
          <a:prstGeom prst="rect">
            <a:avLst/>
          </a:prstGeom>
        </p:spPr>
        <p:txBody>
          <a:bodyPr vert="horz" lIns="91440" tIns="45720" rIns="91440" bIns="45720" rtlCol="0"/>
          <a:lstStyle>
            <a:lvl1pPr algn="r">
              <a:defRPr sz="1200"/>
            </a:lvl1pPr>
          </a:lstStyle>
          <a:p>
            <a:fld id="{E260F202-D6FA-46CE-BC54-883347E3879F}" type="datetimeFigureOut">
              <a:rPr lang="en-US" smtClean="0"/>
              <a:t>1/29/2024</a:t>
            </a:fld>
            <a:endParaRPr lang="en-US"/>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114" y="4445001"/>
            <a:ext cx="5485773"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592"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42" y="8772525"/>
            <a:ext cx="2971592" cy="463550"/>
          </a:xfrm>
          <a:prstGeom prst="rect">
            <a:avLst/>
          </a:prstGeom>
        </p:spPr>
        <p:txBody>
          <a:bodyPr vert="horz" lIns="91440" tIns="45720" rIns="91440" bIns="45720" rtlCol="0" anchor="b"/>
          <a:lstStyle>
            <a:lvl1pPr algn="r">
              <a:defRPr sz="1200"/>
            </a:lvl1pPr>
          </a:lstStyle>
          <a:p>
            <a:fld id="{03E0F3F3-9BD1-4645-AF02-11CB7EF2D4E2}" type="slidenum">
              <a:rPr lang="en-US" smtClean="0"/>
              <a:t>‹#›</a:t>
            </a:fld>
            <a:endParaRPr lang="en-US"/>
          </a:p>
        </p:txBody>
      </p:sp>
    </p:spTree>
    <p:extLst>
      <p:ext uri="{BB962C8B-B14F-4D97-AF65-F5344CB8AC3E}">
        <p14:creationId xmlns:p14="http://schemas.microsoft.com/office/powerpoint/2010/main" val="216163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58875" indent="-231775">
              <a:spcBef>
                <a:spcPct val="30000"/>
              </a:spcBef>
              <a:defRPr sz="1200">
                <a:solidFill>
                  <a:schemeClr val="tx1"/>
                </a:solidFill>
                <a:latin typeface="Arial" panose="020B0604020202020204" pitchFamily="34" charset="0"/>
              </a:defRPr>
            </a:lvl3pPr>
            <a:lvl4pPr marL="1624013" indent="-231775">
              <a:spcBef>
                <a:spcPct val="30000"/>
              </a:spcBef>
              <a:defRPr sz="1200">
                <a:solidFill>
                  <a:schemeClr val="tx1"/>
                </a:solidFill>
                <a:latin typeface="Arial" panose="020B0604020202020204" pitchFamily="34" charset="0"/>
              </a:defRPr>
            </a:lvl4pPr>
            <a:lvl5pPr marL="2087563" indent="-231775">
              <a:spcBef>
                <a:spcPct val="30000"/>
              </a:spcBef>
              <a:defRPr sz="1200">
                <a:solidFill>
                  <a:schemeClr val="tx1"/>
                </a:solidFill>
                <a:latin typeface="Arial" panose="020B0604020202020204" pitchFamily="34" charset="0"/>
              </a:defRPr>
            </a:lvl5pPr>
            <a:lvl6pPr marL="2544763" indent="-231775" eaLnBrk="0" fontAlgn="base" hangingPunct="0">
              <a:spcBef>
                <a:spcPct val="30000"/>
              </a:spcBef>
              <a:spcAft>
                <a:spcPct val="0"/>
              </a:spcAft>
              <a:defRPr sz="1200">
                <a:solidFill>
                  <a:schemeClr val="tx1"/>
                </a:solidFill>
                <a:latin typeface="Arial" panose="020B0604020202020204" pitchFamily="34" charset="0"/>
              </a:defRPr>
            </a:lvl6pPr>
            <a:lvl7pPr marL="3001963" indent="-231775" eaLnBrk="0" fontAlgn="base" hangingPunct="0">
              <a:spcBef>
                <a:spcPct val="30000"/>
              </a:spcBef>
              <a:spcAft>
                <a:spcPct val="0"/>
              </a:spcAft>
              <a:defRPr sz="1200">
                <a:solidFill>
                  <a:schemeClr val="tx1"/>
                </a:solidFill>
                <a:latin typeface="Arial" panose="020B0604020202020204" pitchFamily="34" charset="0"/>
              </a:defRPr>
            </a:lvl7pPr>
            <a:lvl8pPr marL="3459163" indent="-231775" eaLnBrk="0" fontAlgn="base" hangingPunct="0">
              <a:spcBef>
                <a:spcPct val="30000"/>
              </a:spcBef>
              <a:spcAft>
                <a:spcPct val="0"/>
              </a:spcAft>
              <a:defRPr sz="1200">
                <a:solidFill>
                  <a:schemeClr val="tx1"/>
                </a:solidFill>
                <a:latin typeface="Arial" panose="020B0604020202020204" pitchFamily="34" charset="0"/>
              </a:defRPr>
            </a:lvl8pPr>
            <a:lvl9pPr marL="3916363"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976740-80F1-46A4-BD85-BBFB8E60B9DB}" type="slidenum">
              <a:rPr lang="en-US" altLang="en-US" smtClean="0"/>
              <a:pPr>
                <a:spcBef>
                  <a:spcPct val="0"/>
                </a:spcBef>
              </a:pPr>
              <a:t>1</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9775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F3F3-9BD1-4645-AF02-11CB7EF2D4E2}" type="slidenum">
              <a:rPr lang="en-US" smtClean="0"/>
              <a:t>7</a:t>
            </a:fld>
            <a:endParaRPr lang="en-US"/>
          </a:p>
        </p:txBody>
      </p:sp>
    </p:spTree>
    <p:extLst>
      <p:ext uri="{BB962C8B-B14F-4D97-AF65-F5344CB8AC3E}">
        <p14:creationId xmlns:p14="http://schemas.microsoft.com/office/powerpoint/2010/main" val="331662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F3F3-9BD1-4645-AF02-11CB7EF2D4E2}" type="slidenum">
              <a:rPr lang="en-US" smtClean="0"/>
              <a:t>12</a:t>
            </a:fld>
            <a:endParaRPr lang="en-US"/>
          </a:p>
        </p:txBody>
      </p:sp>
    </p:spTree>
    <p:extLst>
      <p:ext uri="{BB962C8B-B14F-4D97-AF65-F5344CB8AC3E}">
        <p14:creationId xmlns:p14="http://schemas.microsoft.com/office/powerpoint/2010/main" val="2566212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FD1624A6-D779-4F08-8E32-B6D329C12525}" type="datetimeFigureOut">
              <a:rPr lang="en-US" smtClean="0"/>
              <a:pPr/>
              <a:t>1/29/2024</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352276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4733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183118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37923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501963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D1624A6-D779-4F08-8E32-B6D329C12525}"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139393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D1624A6-D779-4F08-8E32-B6D329C12525}" type="datetimeFigureOut">
              <a:rPr lang="en-US" smtClean="0"/>
              <a:pPr/>
              <a:t>1/29/2024</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325006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624A6-D779-4F08-8E32-B6D329C1252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10833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624A6-D779-4F08-8E32-B6D329C1252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341165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FD1624A6-D779-4F08-8E32-B6D329C12525}" type="datetimeFigureOut">
              <a:rPr lang="en-US" smtClean="0"/>
              <a:pPr/>
              <a:t>1/29/2024</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195479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1624A6-D779-4F08-8E32-B6D329C1252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43988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408137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1624A6-D779-4F08-8E32-B6D329C12525}"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92205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1624A6-D779-4F08-8E32-B6D329C12525}"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257257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624A6-D779-4F08-8E32-B6D329C12525}"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265048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393978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624A6-D779-4F08-8E32-B6D329C1252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D4A46-336C-4BF8-96B9-D8E4616BD074}" type="slidenum">
              <a:rPr lang="en-US" smtClean="0"/>
              <a:pPr/>
              <a:t>‹#›</a:t>
            </a:fld>
            <a:endParaRPr lang="en-US"/>
          </a:p>
        </p:txBody>
      </p:sp>
    </p:spTree>
    <p:extLst>
      <p:ext uri="{BB962C8B-B14F-4D97-AF65-F5344CB8AC3E}">
        <p14:creationId xmlns:p14="http://schemas.microsoft.com/office/powerpoint/2010/main" val="387213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olidDmnd">
          <a:fgClr>
            <a:schemeClr val="tx1"/>
          </a:fgClr>
          <a:bgClr>
            <a:schemeClr val="tx1"/>
          </a:bgClr>
        </a:patt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1624A6-D779-4F08-8E32-B6D329C12525}" type="datetimeFigureOut">
              <a:rPr lang="en-US" smtClean="0"/>
              <a:pPr/>
              <a:t>1/29/2024</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2D4A46-336C-4BF8-96B9-D8E4616BD074}" type="slidenum">
              <a:rPr lang="en-US" smtClean="0"/>
              <a:pPr/>
              <a:t>‹#›</a:t>
            </a:fld>
            <a:endParaRPr lang="en-US"/>
          </a:p>
        </p:txBody>
      </p:sp>
    </p:spTree>
    <p:extLst>
      <p:ext uri="{BB962C8B-B14F-4D97-AF65-F5344CB8AC3E}">
        <p14:creationId xmlns:p14="http://schemas.microsoft.com/office/powerpoint/2010/main" val="552186445"/>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609600" y="5334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5400" b="1">
              <a:solidFill>
                <a:schemeClr val="tx2"/>
              </a:solidFill>
              <a:latin typeface="Albertus" pitchFamily="34" charset="0"/>
            </a:endParaRPr>
          </a:p>
        </p:txBody>
      </p:sp>
      <p:sp>
        <p:nvSpPr>
          <p:cNvPr id="14339" name="Rectangle 6"/>
          <p:cNvSpPr>
            <a:spLocks noChangeArrowheads="1"/>
          </p:cNvSpPr>
          <p:nvPr/>
        </p:nvSpPr>
        <p:spPr bwMode="auto">
          <a:xfrm>
            <a:off x="1143000" y="4038600"/>
            <a:ext cx="723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spcBef>
                <a:spcPct val="0"/>
              </a:spcBef>
              <a:buNone/>
              <a:defRPr/>
            </a:pPr>
            <a:r>
              <a:rPr lang="en-US" altLang="en-US" sz="3600" b="1" dirty="0">
                <a:solidFill>
                  <a:schemeClr val="bg1"/>
                </a:solidFill>
                <a:latin typeface="Georgia" panose="02040502050405020303" pitchFamily="18" charset="0"/>
                <a:cs typeface="Times New Roman" panose="02020603050405020304" pitchFamily="18" charset="0"/>
              </a:rPr>
              <a:t>FEBRUARY 5, 2024</a:t>
            </a:r>
          </a:p>
          <a:p>
            <a:pPr algn="ctr" eaLnBrk="1" hangingPunct="1">
              <a:buFontTx/>
              <a:buNone/>
            </a:pPr>
            <a:r>
              <a:rPr lang="en-US" altLang="en-US" sz="3600" b="1" dirty="0" smtClean="0">
                <a:solidFill>
                  <a:schemeClr val="bg1"/>
                </a:solidFill>
                <a:latin typeface="Times New Roman" panose="02020603050405020304" pitchFamily="18" charset="0"/>
              </a:rPr>
              <a:t>MEETING </a:t>
            </a:r>
            <a:r>
              <a:rPr lang="en-US" altLang="en-US" sz="3600" b="1" dirty="0">
                <a:solidFill>
                  <a:schemeClr val="bg1"/>
                </a:solidFill>
                <a:latin typeface="Times New Roman" panose="02020603050405020304" pitchFamily="18" charset="0"/>
              </a:rPr>
              <a:t>OF SENOIA </a:t>
            </a:r>
          </a:p>
          <a:p>
            <a:pPr algn="ctr" eaLnBrk="1" hangingPunct="1">
              <a:buFontTx/>
              <a:buNone/>
            </a:pPr>
            <a:r>
              <a:rPr lang="en-US" altLang="en-US" sz="3600" b="1" dirty="0">
                <a:solidFill>
                  <a:schemeClr val="bg1"/>
                </a:solidFill>
                <a:latin typeface="Times New Roman" panose="02020603050405020304" pitchFamily="18" charset="0"/>
              </a:rPr>
              <a:t>MAYOR AND COUNCIL</a:t>
            </a:r>
          </a:p>
        </p:txBody>
      </p:sp>
      <p:pic>
        <p:nvPicPr>
          <p:cNvPr id="14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40386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5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61665"/>
          </a:xfrm>
          <a:prstGeom prst="rect">
            <a:avLst/>
          </a:prstGeom>
        </p:spPr>
        <p:txBody>
          <a:bodyPr wrap="square">
            <a:spAutoFit/>
          </a:bodyPr>
          <a:lstStyle/>
          <a:p>
            <a:pPr algn="ctr"/>
            <a:r>
              <a:rPr lang="en-US" sz="2400" b="1" dirty="0" smtClean="0">
                <a:solidFill>
                  <a:schemeClr val="bg1"/>
                </a:solidFill>
                <a:latin typeface="Georgia" panose="02040502050405020303"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Senoia Gatewa</a:t>
            </a:r>
            <a:r>
              <a:rPr lang="en-US" sz="2400" b="1" dirty="0" smtClean="0">
                <a:solidFill>
                  <a:schemeClr val="bg1"/>
                </a:solidFill>
                <a:latin typeface="Times New Roman" panose="02020603050405020304" pitchFamily="18" charset="0"/>
                <a:cs typeface="Times New Roman" panose="02020603050405020304" pitchFamily="18" charset="0"/>
              </a:rPr>
              <a:t>y - </a:t>
            </a:r>
            <a:r>
              <a:rPr lang="en-US" sz="2400" b="1" dirty="0" smtClean="0">
                <a:solidFill>
                  <a:schemeClr val="bg1"/>
                </a:solidFill>
                <a:latin typeface="Times New Roman" panose="02020603050405020304" pitchFamily="18" charset="0"/>
                <a:cs typeface="Times New Roman" panose="02020603050405020304" pitchFamily="18" charset="0"/>
              </a:rPr>
              <a:t>Variances</a:t>
            </a:r>
            <a:endParaRPr lang="en-US" sz="2400" dirty="0" smtClean="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81000" y="685800"/>
            <a:ext cx="8686800" cy="4708981"/>
          </a:xfrm>
          <a:prstGeom prst="rect">
            <a:avLst/>
          </a:prstGeom>
        </p:spPr>
        <p:txBody>
          <a:bodyPr wrap="square">
            <a:spAutoFit/>
          </a:bodyPr>
          <a:lstStyle/>
          <a:p>
            <a:endParaRPr lang="en-US" sz="2000" u="sng" dirty="0" smtClean="0">
              <a:solidFill>
                <a:schemeClr val="bg1"/>
              </a:solidFill>
              <a:latin typeface="Times New Roman" panose="02020603050405020304" pitchFamily="18" charset="0"/>
              <a:cs typeface="Times New Roman" panose="02020603050405020304" pitchFamily="18" charset="0"/>
            </a:endParaRPr>
          </a:p>
          <a:p>
            <a:endParaRPr lang="en-US" sz="2000" u="sng" dirty="0">
              <a:solidFill>
                <a:schemeClr val="bg1"/>
              </a:solidFill>
              <a:latin typeface="Times New Roman" panose="02020603050405020304" pitchFamily="18" charset="0"/>
              <a:cs typeface="Times New Roman" panose="02020603050405020304" pitchFamily="18" charset="0"/>
            </a:endParaRPr>
          </a:p>
          <a:p>
            <a:r>
              <a:rPr lang="en-US" sz="2000" u="sng" dirty="0" smtClean="0">
                <a:solidFill>
                  <a:schemeClr val="bg1"/>
                </a:solidFill>
                <a:latin typeface="Times New Roman" panose="02020603050405020304" pitchFamily="18" charset="0"/>
                <a:cs typeface="Times New Roman" panose="02020603050405020304" pitchFamily="18" charset="0"/>
              </a:rPr>
              <a:t>Variance </a:t>
            </a:r>
            <a:r>
              <a:rPr lang="en-US" sz="2000" u="sng" dirty="0">
                <a:solidFill>
                  <a:schemeClr val="bg1"/>
                </a:solidFill>
                <a:latin typeface="Times New Roman" panose="02020603050405020304" pitchFamily="18" charset="0"/>
                <a:cs typeface="Times New Roman" panose="02020603050405020304" pitchFamily="18" charset="0"/>
              </a:rPr>
              <a:t>#</a:t>
            </a:r>
            <a:r>
              <a:rPr lang="en-US" sz="2000" u="sng" dirty="0" smtClean="0">
                <a:solidFill>
                  <a:schemeClr val="bg1"/>
                </a:solidFill>
                <a:latin typeface="Times New Roman" panose="02020603050405020304" pitchFamily="18" charset="0"/>
                <a:cs typeface="Times New Roman" panose="02020603050405020304" pitchFamily="18" charset="0"/>
              </a:rPr>
              <a:t>1</a:t>
            </a:r>
          </a:p>
          <a:p>
            <a:r>
              <a:rPr lang="en-US" sz="2000" dirty="0" smtClean="0">
                <a:solidFill>
                  <a:schemeClr val="bg1"/>
                </a:solidFill>
                <a:latin typeface="Times New Roman" panose="02020603050405020304" pitchFamily="18" charset="0"/>
                <a:cs typeface="Times New Roman" panose="02020603050405020304" pitchFamily="18" charset="0"/>
              </a:rPr>
              <a:t>Applicant </a:t>
            </a:r>
            <a:r>
              <a:rPr lang="en-US" sz="2000" dirty="0">
                <a:solidFill>
                  <a:schemeClr val="bg1"/>
                </a:solidFill>
                <a:latin typeface="Times New Roman" panose="02020603050405020304" pitchFamily="18" charset="0"/>
                <a:cs typeface="Times New Roman" panose="02020603050405020304" pitchFamily="18" charset="0"/>
              </a:rPr>
              <a:t>is seeking relief from section 74-186 (c) and (d) to allow internal street widths including curb and gutter to exceed 24 </a:t>
            </a:r>
            <a:r>
              <a:rPr lang="en-US" sz="2000" dirty="0" smtClean="0">
                <a:solidFill>
                  <a:schemeClr val="bg1"/>
                </a:solidFill>
                <a:latin typeface="Times New Roman" panose="02020603050405020304" pitchFamily="18" charset="0"/>
                <a:cs typeface="Times New Roman" panose="02020603050405020304" pitchFamily="18" charset="0"/>
              </a:rPr>
              <a:t>feet.</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smtClean="0">
                <a:solidFill>
                  <a:schemeClr val="bg1"/>
                </a:solidFill>
                <a:latin typeface="Times New Roman" panose="02020603050405020304" pitchFamily="18" charset="0"/>
                <a:cs typeface="Times New Roman" panose="02020603050405020304" pitchFamily="18" charset="0"/>
              </a:rPr>
              <a:t>Justification – to support truck </a:t>
            </a:r>
            <a:r>
              <a:rPr lang="en-US" sz="2000" dirty="0">
                <a:solidFill>
                  <a:schemeClr val="bg1"/>
                </a:solidFill>
                <a:latin typeface="Times New Roman" panose="02020603050405020304" pitchFamily="18" charset="0"/>
                <a:cs typeface="Times New Roman" panose="02020603050405020304" pitchFamily="18" charset="0"/>
              </a:rPr>
              <a:t>routes internal to the site to avoid any backup or congestion onto the state highways. </a:t>
            </a:r>
          </a:p>
          <a:p>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Lane </a:t>
            </a:r>
            <a:r>
              <a:rPr lang="en-US" sz="2000" dirty="0">
                <a:solidFill>
                  <a:schemeClr val="bg1"/>
                </a:solidFill>
                <a:latin typeface="Times New Roman" panose="02020603050405020304" pitchFamily="18" charset="0"/>
                <a:cs typeface="Times New Roman" panose="02020603050405020304" pitchFamily="18" charset="0"/>
              </a:rPr>
              <a:t>widths </a:t>
            </a:r>
            <a:r>
              <a:rPr lang="en-US" sz="2000" dirty="0" smtClean="0">
                <a:solidFill>
                  <a:schemeClr val="bg1"/>
                </a:solidFill>
                <a:latin typeface="Times New Roman" panose="02020603050405020304" pitchFamily="18" charset="0"/>
                <a:cs typeface="Times New Roman" panose="02020603050405020304" pitchFamily="18" charset="0"/>
              </a:rPr>
              <a:t>proposed at 14 </a:t>
            </a:r>
            <a:r>
              <a:rPr lang="en-US" sz="2000" dirty="0">
                <a:solidFill>
                  <a:schemeClr val="bg1"/>
                </a:solidFill>
                <a:latin typeface="Times New Roman" panose="02020603050405020304" pitchFamily="18" charset="0"/>
                <a:cs typeface="Times New Roman" panose="02020603050405020304" pitchFamily="18" charset="0"/>
              </a:rPr>
              <a:t>feet </a:t>
            </a:r>
            <a:r>
              <a:rPr lang="en-US" sz="2000" dirty="0" smtClean="0">
                <a:solidFill>
                  <a:schemeClr val="bg1"/>
                </a:solidFill>
                <a:latin typeface="Times New Roman" panose="02020603050405020304" pitchFamily="18" charset="0"/>
                <a:cs typeface="Times New Roman" panose="02020603050405020304" pitchFamily="18" charset="0"/>
              </a:rPr>
              <a:t>with standard curb and gutter (24-inch)</a:t>
            </a: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Total </a:t>
            </a:r>
            <a:r>
              <a:rPr lang="en-US" sz="2000" dirty="0">
                <a:solidFill>
                  <a:schemeClr val="bg1"/>
                </a:solidFill>
                <a:latin typeface="Times New Roman" panose="02020603050405020304" pitchFamily="18" charset="0"/>
                <a:cs typeface="Times New Roman" panose="02020603050405020304" pitchFamily="18" charset="0"/>
              </a:rPr>
              <a:t>width of proposed road including curb and gutter is 32 </a:t>
            </a:r>
            <a:r>
              <a:rPr lang="en-US" sz="2000" dirty="0" smtClean="0">
                <a:solidFill>
                  <a:schemeClr val="bg1"/>
                </a:solidFill>
                <a:latin typeface="Times New Roman" panose="02020603050405020304" pitchFamily="18" charset="0"/>
                <a:cs typeface="Times New Roman" panose="02020603050405020304" pitchFamily="18" charset="0"/>
              </a:rPr>
              <a:t>feet.</a:t>
            </a:r>
          </a:p>
          <a:p>
            <a:pPr marL="342900" indent="-342900">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Total width allowed by overlay is 24 feet.</a:t>
            </a:r>
          </a:p>
          <a:p>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smtClean="0">
                <a:solidFill>
                  <a:schemeClr val="bg1"/>
                </a:solidFill>
                <a:latin typeface="Times New Roman" panose="02020603050405020304" pitchFamily="18" charset="0"/>
                <a:cs typeface="Times New Roman" panose="02020603050405020304" pitchFamily="18" charset="0"/>
              </a:rPr>
              <a:t>This </a:t>
            </a:r>
            <a:r>
              <a:rPr lang="en-US" sz="2000" dirty="0">
                <a:solidFill>
                  <a:schemeClr val="bg1"/>
                </a:solidFill>
                <a:latin typeface="Times New Roman" panose="02020603050405020304" pitchFamily="18" charset="0"/>
                <a:cs typeface="Times New Roman" panose="02020603050405020304" pitchFamily="18" charset="0"/>
              </a:rPr>
              <a:t>request is consistent with internal road widths at the Publix shopping center</a:t>
            </a:r>
            <a:r>
              <a:rPr lang="en-US" sz="2000" dirty="0" smtClean="0">
                <a:solidFill>
                  <a:schemeClr val="bg1"/>
                </a:solidFill>
                <a:latin typeface="Times New Roman" panose="02020603050405020304" pitchFamily="18" charset="0"/>
                <a:cs typeface="Times New Roman" panose="02020603050405020304" pitchFamily="18" charset="0"/>
              </a:rPr>
              <a:t>.  If approved, </a:t>
            </a:r>
            <a:r>
              <a:rPr lang="en-US" sz="2000" dirty="0">
                <a:solidFill>
                  <a:schemeClr val="bg1"/>
                </a:solidFill>
                <a:latin typeface="Times New Roman" panose="02020603050405020304" pitchFamily="18" charset="0"/>
                <a:cs typeface="Times New Roman" panose="02020603050405020304" pitchFamily="18" charset="0"/>
              </a:rPr>
              <a:t>n</a:t>
            </a:r>
            <a:r>
              <a:rPr lang="en-US" sz="2000" dirty="0" smtClean="0">
                <a:solidFill>
                  <a:schemeClr val="bg1"/>
                </a:solidFill>
                <a:latin typeface="Times New Roman" panose="02020603050405020304" pitchFamily="18" charset="0"/>
                <a:cs typeface="Times New Roman" panose="02020603050405020304" pitchFamily="18" charset="0"/>
              </a:rPr>
              <a:t>o </a:t>
            </a:r>
            <a:r>
              <a:rPr lang="en-US" sz="2000" dirty="0">
                <a:solidFill>
                  <a:schemeClr val="bg1"/>
                </a:solidFill>
                <a:latin typeface="Times New Roman" panose="02020603050405020304" pitchFamily="18" charset="0"/>
                <a:cs typeface="Times New Roman" panose="02020603050405020304" pitchFamily="18" charset="0"/>
              </a:rPr>
              <a:t>negative impacts to adjacent properties are </a:t>
            </a:r>
            <a:r>
              <a:rPr lang="en-US" sz="2000" dirty="0" smtClean="0">
                <a:solidFill>
                  <a:schemeClr val="bg1"/>
                </a:solidFill>
                <a:latin typeface="Times New Roman" panose="02020603050405020304" pitchFamily="18" charset="0"/>
                <a:cs typeface="Times New Roman" panose="02020603050405020304" pitchFamily="18" charset="0"/>
              </a:rPr>
              <a:t>anticipated.</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99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990600"/>
            <a:ext cx="3810126" cy="4652364"/>
          </a:xfrm>
          <a:prstGeom prst="rect">
            <a:avLst/>
          </a:prstGeom>
        </p:spPr>
      </p:pic>
      <p:sp>
        <p:nvSpPr>
          <p:cNvPr id="3" name="Rectangle 2"/>
          <p:cNvSpPr/>
          <p:nvPr/>
        </p:nvSpPr>
        <p:spPr>
          <a:xfrm>
            <a:off x="228600" y="152400"/>
            <a:ext cx="8686800" cy="400110"/>
          </a:xfrm>
          <a:prstGeom prst="rect">
            <a:avLst/>
          </a:prstGeom>
        </p:spPr>
        <p:txBody>
          <a:bodyPr wrap="square">
            <a:spAutoFit/>
          </a:bodyPr>
          <a:lstStyle/>
          <a:p>
            <a:pPr algn="ctr"/>
            <a:r>
              <a:rPr lang="en-US" sz="2000" b="1" dirty="0" smtClean="0">
                <a:solidFill>
                  <a:schemeClr val="bg1"/>
                </a:solidFill>
                <a:latin typeface="Georgia" panose="02040502050405020303" pitchFamily="18" charset="0"/>
                <a:cs typeface="Times New Roman" panose="02020603050405020304" pitchFamily="18" charset="0"/>
              </a:rPr>
              <a:t>  Senoia Gatewa</a:t>
            </a:r>
            <a:r>
              <a:rPr lang="en-US" sz="2000" b="1" dirty="0" smtClean="0">
                <a:solidFill>
                  <a:schemeClr val="bg1"/>
                </a:solidFill>
                <a:latin typeface="Georgia" panose="02040502050405020303" pitchFamily="18" charset="0"/>
                <a:cs typeface="Times New Roman" panose="02020603050405020304" pitchFamily="18" charset="0"/>
              </a:rPr>
              <a:t>y - </a:t>
            </a:r>
            <a:r>
              <a:rPr lang="en-US" sz="2000" b="1" dirty="0" smtClean="0">
                <a:solidFill>
                  <a:schemeClr val="bg1"/>
                </a:solidFill>
                <a:latin typeface="Georgia" panose="02040502050405020303" pitchFamily="18" charset="0"/>
                <a:cs typeface="Times New Roman" panose="02020603050405020304" pitchFamily="18" charset="0"/>
              </a:rPr>
              <a:t>Variances</a:t>
            </a:r>
            <a:endParaRPr lang="en-US" dirty="0" smtClean="0">
              <a:solidFill>
                <a:schemeClr val="bg1"/>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07195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76200"/>
            <a:ext cx="7541340" cy="6537636"/>
          </a:xfrm>
          <a:prstGeom prst="rect">
            <a:avLst/>
          </a:prstGeom>
        </p:spPr>
      </p:pic>
    </p:spTree>
    <p:extLst>
      <p:ext uri="{BB962C8B-B14F-4D97-AF65-F5344CB8AC3E}">
        <p14:creationId xmlns:p14="http://schemas.microsoft.com/office/powerpoint/2010/main" val="315276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00110"/>
          </a:xfrm>
          <a:prstGeom prst="rect">
            <a:avLst/>
          </a:prstGeom>
        </p:spPr>
        <p:txBody>
          <a:bodyPr wrap="square">
            <a:spAutoFit/>
          </a:bodyPr>
          <a:lstStyle/>
          <a:p>
            <a:pPr algn="ctr"/>
            <a:r>
              <a:rPr lang="en-US" sz="2000" b="1" dirty="0" smtClean="0">
                <a:solidFill>
                  <a:schemeClr val="bg1"/>
                </a:solidFill>
                <a:latin typeface="Georgia" panose="02040502050405020303" pitchFamily="18" charset="0"/>
                <a:cs typeface="Times New Roman" panose="02020603050405020304" pitchFamily="18" charset="0"/>
              </a:rPr>
              <a:t>  Senoia Gatewa</a:t>
            </a:r>
            <a:r>
              <a:rPr lang="en-US" sz="2000" b="1" dirty="0" smtClean="0">
                <a:solidFill>
                  <a:schemeClr val="bg1"/>
                </a:solidFill>
                <a:latin typeface="Georgia" panose="02040502050405020303" pitchFamily="18" charset="0"/>
                <a:cs typeface="Times New Roman" panose="02020603050405020304" pitchFamily="18" charset="0"/>
              </a:rPr>
              <a:t>y - </a:t>
            </a:r>
            <a:r>
              <a:rPr lang="en-US" sz="2000" b="1" dirty="0" smtClean="0">
                <a:solidFill>
                  <a:schemeClr val="bg1"/>
                </a:solidFill>
                <a:latin typeface="Georgia" panose="02040502050405020303" pitchFamily="18" charset="0"/>
                <a:cs typeface="Times New Roman" panose="02020603050405020304" pitchFamily="18" charset="0"/>
              </a:rPr>
              <a:t>Variances</a:t>
            </a:r>
            <a:endParaRPr lang="en-US" dirty="0" smtClean="0">
              <a:solidFill>
                <a:schemeClr val="bg1"/>
              </a:solidFill>
              <a:latin typeface="Georgia" panose="02040502050405020303" pitchFamily="18" charset="0"/>
              <a:cs typeface="Times New Roman" panose="02020603050405020304" pitchFamily="18" charset="0"/>
            </a:endParaRPr>
          </a:p>
        </p:txBody>
      </p:sp>
      <p:sp>
        <p:nvSpPr>
          <p:cNvPr id="3" name="Rectangle 2"/>
          <p:cNvSpPr/>
          <p:nvPr/>
        </p:nvSpPr>
        <p:spPr>
          <a:xfrm>
            <a:off x="457200" y="762000"/>
            <a:ext cx="8305800" cy="5819927"/>
          </a:xfrm>
          <a:prstGeom prst="rect">
            <a:avLst/>
          </a:prstGeom>
        </p:spPr>
        <p:txBody>
          <a:bodyPr wrap="square">
            <a:spAutoFit/>
          </a:bodyPr>
          <a:lstStyle/>
          <a:p>
            <a:pPr>
              <a:lnSpc>
                <a:spcPct val="107000"/>
              </a:lnSpc>
              <a:spcAft>
                <a:spcPts val="800"/>
              </a:spcAft>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Variance #2 – if text amendment for concrete is not approved</a:t>
            </a:r>
          </a:p>
          <a:p>
            <a:pPr>
              <a:lnSpc>
                <a:spcPct val="107000"/>
              </a:lnSpc>
              <a:spcAft>
                <a:spcPts val="800"/>
              </a:spcAft>
            </a:pP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Applicant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is seeking relief from section 74-196 (e) to allow for standard concrete sidewalks versus pavers, bricks or scoured concrete as currently required by the overlay.  </a:t>
            </a:r>
            <a:endPar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pP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use of traditional concrete sidewalk is consistent with the surrounding developments in the overlay district.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Ø"/>
            </a:pP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Additionally</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concrete sidewalk has significantly lower maintenance needs than bricks and pavers especially when in close proximity to trees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roots.</a:t>
            </a:r>
          </a:p>
          <a:p>
            <a:pPr marL="342900" indent="-342900">
              <a:lnSpc>
                <a:spcPct val="107000"/>
              </a:lnSpc>
              <a:spcAft>
                <a:spcPts val="800"/>
              </a:spcAft>
              <a:buFont typeface="Wingdings" panose="05000000000000000000" pitchFamily="2" charset="2"/>
              <a:buChar char="Ø"/>
            </a:pP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Vehicular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surfaces will be asphalt paved and pedestrian paths marked with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crosswalks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which is easily distinguished from concrete sidewalks</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sz="2000" dirty="0" smtClean="0">
              <a:solidFill>
                <a:schemeClr val="bg1"/>
              </a:solidFill>
              <a:latin typeface="Times New Roman" panose="02020603050405020304" pitchFamily="18" charset="0"/>
              <a:cs typeface="Times New Roman" panose="02020603050405020304" pitchFamily="18" charset="0"/>
            </a:endParaRPr>
          </a:p>
          <a:p>
            <a:pPr>
              <a:lnSpc>
                <a:spcPct val="107000"/>
              </a:lnSpc>
              <a:spcAft>
                <a:spcPts val="800"/>
              </a:spcAft>
            </a:pPr>
            <a:r>
              <a:rPr lang="en-US" sz="2000" dirty="0" smtClean="0">
                <a:solidFill>
                  <a:schemeClr val="bg1"/>
                </a:solidFill>
                <a:latin typeface="Times New Roman" panose="02020603050405020304" pitchFamily="18" charset="0"/>
                <a:cs typeface="Times New Roman" panose="02020603050405020304" pitchFamily="18" charset="0"/>
              </a:rPr>
              <a:t>This </a:t>
            </a:r>
            <a:r>
              <a:rPr lang="en-US" sz="2000" dirty="0">
                <a:solidFill>
                  <a:schemeClr val="bg1"/>
                </a:solidFill>
                <a:latin typeface="Times New Roman" panose="02020603050405020304" pitchFamily="18" charset="0"/>
                <a:cs typeface="Times New Roman" panose="02020603050405020304" pitchFamily="18" charset="0"/>
              </a:rPr>
              <a:t>request is consistent with internal road widths at the Publix shopping center.  If approved, no negative impacts to adjacent properties are anticipated.</a:t>
            </a:r>
          </a:p>
          <a:p>
            <a:pPr>
              <a:lnSpc>
                <a:spcPct val="107000"/>
              </a:lnSpc>
              <a:spcAft>
                <a:spcPts val="800"/>
              </a:spcAft>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14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8600"/>
            <a:ext cx="2643188"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2209800"/>
            <a:ext cx="8534400" cy="2862322"/>
          </a:xfrm>
          <a:prstGeom prst="rect">
            <a:avLst/>
          </a:prstGeom>
        </p:spPr>
        <p:txBody>
          <a:bodyPr wrap="square">
            <a:spAutoFit/>
          </a:bodyPr>
          <a:lstStyle/>
          <a:p>
            <a:pPr>
              <a:spcBef>
                <a:spcPct val="0"/>
              </a:spcBef>
            </a:pPr>
            <a:r>
              <a:rPr lang="en-US" altLang="en-US" sz="2000" b="1" dirty="0" smtClean="0">
                <a:solidFill>
                  <a:schemeClr val="bg1"/>
                </a:solidFill>
                <a:latin typeface="Georgia" panose="02040502050405020303" pitchFamily="18" charset="0"/>
                <a:cs typeface="Times New Roman" panose="02020603050405020304" pitchFamily="18" charset="0"/>
              </a:rPr>
              <a:t>6.    ANNOUNCEMENTS</a:t>
            </a:r>
            <a:endParaRPr lang="en-US" altLang="en-US" sz="2000" dirty="0" smtClean="0">
              <a:solidFill>
                <a:schemeClr val="bg1"/>
              </a:solidFill>
              <a:latin typeface="Georgia" panose="02040502050405020303" pitchFamily="18" charset="0"/>
              <a:cs typeface="Times New Roman" panose="02020603050405020304" pitchFamily="18" charset="0"/>
            </a:endParaRPr>
          </a:p>
          <a:p>
            <a:pPr>
              <a:spcBef>
                <a:spcPct val="0"/>
              </a:spcBef>
            </a:pPr>
            <a:r>
              <a:rPr lang="en-US" altLang="en-US" sz="2000" dirty="0">
                <a:solidFill>
                  <a:schemeClr val="bg1"/>
                </a:solidFill>
                <a:latin typeface="Georgia" panose="02040502050405020303" pitchFamily="18" charset="0"/>
                <a:cs typeface="Times New Roman" panose="02020603050405020304" pitchFamily="18" charset="0"/>
              </a:rPr>
              <a:t> </a:t>
            </a:r>
            <a:r>
              <a:rPr lang="en-US" altLang="en-US" sz="2000" dirty="0" smtClean="0">
                <a:solidFill>
                  <a:schemeClr val="bg1"/>
                </a:solidFill>
                <a:latin typeface="Georgia" panose="02040502050405020303" pitchFamily="18" charset="0"/>
                <a:cs typeface="Times New Roman" panose="02020603050405020304" pitchFamily="18" charset="0"/>
              </a:rPr>
              <a:t>    </a:t>
            </a:r>
          </a:p>
          <a:p>
            <a:pPr>
              <a:spcBef>
                <a:spcPct val="0"/>
              </a:spcBef>
            </a:pPr>
            <a:endParaRPr lang="en-US" altLang="en-US" sz="2000" dirty="0" smtClean="0">
              <a:solidFill>
                <a:schemeClr val="bg1"/>
              </a:solidFill>
              <a:latin typeface="Georgia" panose="02040502050405020303" pitchFamily="18" charset="0"/>
              <a:cs typeface="Times New Roman" panose="02020603050405020304" pitchFamily="18" charset="0"/>
            </a:endParaRPr>
          </a:p>
          <a:p>
            <a:pPr>
              <a:spcBef>
                <a:spcPct val="0"/>
              </a:spcBef>
            </a:pPr>
            <a:r>
              <a:rPr lang="en-US" altLang="en-US" sz="2000" dirty="0">
                <a:solidFill>
                  <a:schemeClr val="bg1"/>
                </a:solidFill>
                <a:latin typeface="Georgia" panose="02040502050405020303" pitchFamily="18" charset="0"/>
                <a:cs typeface="Times New Roman" panose="02020603050405020304" pitchFamily="18" charset="0"/>
              </a:rPr>
              <a:t> </a:t>
            </a:r>
            <a:r>
              <a:rPr lang="en-US" altLang="en-US" sz="2000" dirty="0" smtClean="0">
                <a:solidFill>
                  <a:schemeClr val="bg1"/>
                </a:solidFill>
                <a:latin typeface="Georgia" panose="02040502050405020303" pitchFamily="18" charset="0"/>
                <a:cs typeface="Times New Roman" panose="02020603050405020304" pitchFamily="18" charset="0"/>
              </a:rPr>
              <a:t>        </a:t>
            </a:r>
          </a:p>
          <a:p>
            <a:pPr>
              <a:spcBef>
                <a:spcPct val="0"/>
              </a:spcBef>
            </a:pPr>
            <a:r>
              <a:rPr lang="en-US" altLang="en-US" sz="2000" dirty="0">
                <a:solidFill>
                  <a:schemeClr val="bg1"/>
                </a:solidFill>
                <a:latin typeface="Georgia" panose="02040502050405020303" pitchFamily="18" charset="0"/>
                <a:cs typeface="Times New Roman" panose="02020603050405020304" pitchFamily="18" charset="0"/>
              </a:rPr>
              <a:t> </a:t>
            </a:r>
            <a:r>
              <a:rPr lang="en-US" altLang="en-US" sz="2000" dirty="0" smtClean="0">
                <a:solidFill>
                  <a:schemeClr val="bg1"/>
                </a:solidFill>
                <a:latin typeface="Georgia" panose="02040502050405020303" pitchFamily="18" charset="0"/>
                <a:cs typeface="Times New Roman" panose="02020603050405020304" pitchFamily="18" charset="0"/>
              </a:rPr>
              <a:t>        </a:t>
            </a:r>
          </a:p>
          <a:p>
            <a:pPr>
              <a:spcBef>
                <a:spcPct val="0"/>
              </a:spcBef>
            </a:pPr>
            <a:r>
              <a:rPr lang="en-US" altLang="en-US" sz="2000" dirty="0">
                <a:solidFill>
                  <a:schemeClr val="bg1"/>
                </a:solidFill>
                <a:latin typeface="Georgia" panose="02040502050405020303" pitchFamily="18" charset="0"/>
                <a:cs typeface="Times New Roman" panose="02020603050405020304" pitchFamily="18" charset="0"/>
              </a:rPr>
              <a:t> </a:t>
            </a:r>
            <a:r>
              <a:rPr lang="en-US" altLang="en-US" sz="2000" dirty="0" smtClean="0">
                <a:solidFill>
                  <a:schemeClr val="bg1"/>
                </a:solidFill>
                <a:latin typeface="Georgia" panose="02040502050405020303" pitchFamily="18" charset="0"/>
                <a:cs typeface="Times New Roman" panose="02020603050405020304" pitchFamily="18" charset="0"/>
              </a:rPr>
              <a:t>     </a:t>
            </a:r>
          </a:p>
          <a:p>
            <a:pPr>
              <a:spcBef>
                <a:spcPct val="0"/>
              </a:spcBef>
            </a:pPr>
            <a:endParaRPr lang="en-US" altLang="en-US" sz="2000" dirty="0" smtClean="0">
              <a:solidFill>
                <a:schemeClr val="bg1"/>
              </a:solidFill>
              <a:latin typeface="Georgia" panose="02040502050405020303" pitchFamily="18" charset="0"/>
              <a:cs typeface="Times New Roman" panose="02020603050405020304" pitchFamily="18" charset="0"/>
            </a:endParaRPr>
          </a:p>
          <a:p>
            <a:pPr>
              <a:spcBef>
                <a:spcPct val="0"/>
              </a:spcBef>
            </a:pPr>
            <a:endParaRPr lang="en-US" altLang="en-US" sz="2000" b="1" dirty="0" smtClean="0">
              <a:solidFill>
                <a:schemeClr val="bg1"/>
              </a:solidFill>
              <a:latin typeface="Georgia" panose="02040502050405020303" pitchFamily="18" charset="0"/>
              <a:cs typeface="Times New Roman" panose="02020603050405020304" pitchFamily="18" charset="0"/>
            </a:endParaRPr>
          </a:p>
          <a:p>
            <a:pPr>
              <a:spcBef>
                <a:spcPct val="0"/>
              </a:spcBef>
            </a:pPr>
            <a:r>
              <a:rPr lang="en-US" altLang="en-US" sz="2000" b="1" dirty="0" smtClean="0">
                <a:solidFill>
                  <a:schemeClr val="bg1"/>
                </a:solidFill>
                <a:latin typeface="Georgia" panose="02040502050405020303" pitchFamily="18" charset="0"/>
                <a:cs typeface="Times New Roman" panose="02020603050405020304" pitchFamily="18" charset="0"/>
              </a:rPr>
              <a:t>7.    ADJOURN</a:t>
            </a:r>
            <a:endParaRPr lang="en-US" altLang="en-US" sz="2000" b="1" dirty="0">
              <a:solidFill>
                <a:schemeClr val="bg1"/>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062200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8600"/>
            <a:ext cx="2643188"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2209800"/>
            <a:ext cx="8534400" cy="3416320"/>
          </a:xfrm>
          <a:prstGeom prst="rect">
            <a:avLst/>
          </a:prstGeom>
        </p:spPr>
        <p:txBody>
          <a:bodyPr wrap="square">
            <a:spAutoFit/>
          </a:bodyPr>
          <a:lstStyle/>
          <a:p>
            <a:pPr algn="ctr">
              <a:spcBef>
                <a:spcPct val="0"/>
              </a:spcBef>
            </a:pPr>
            <a:r>
              <a:rPr lang="en-US" altLang="en-US" b="1" dirty="0">
                <a:solidFill>
                  <a:schemeClr val="bg1"/>
                </a:solidFill>
                <a:latin typeface="Times New Roman" panose="02020603050405020304" pitchFamily="18" charset="0"/>
                <a:cs typeface="Times New Roman" panose="02020603050405020304" pitchFamily="18" charset="0"/>
              </a:rPr>
              <a:t>APPEARANCES FROM THE FLOOR</a:t>
            </a:r>
          </a:p>
          <a:p>
            <a:pPr algn="ctr">
              <a:spcBef>
                <a:spcPct val="0"/>
              </a:spcBef>
            </a:pPr>
            <a:endParaRPr lang="en-US" altLang="en-US" b="1" i="1" dirty="0">
              <a:solidFill>
                <a:schemeClr val="bg1"/>
              </a:solidFill>
              <a:latin typeface="Times New Roman" panose="02020603050405020304" pitchFamily="18" charset="0"/>
              <a:cs typeface="Times New Roman" panose="02020603050405020304" pitchFamily="18" charset="0"/>
            </a:endParaRPr>
          </a:p>
          <a:p>
            <a:pPr>
              <a:spcBef>
                <a:spcPct val="0"/>
              </a:spcBef>
            </a:pPr>
            <a:r>
              <a:rPr lang="en-US" altLang="en-US" b="1" dirty="0">
                <a:solidFill>
                  <a:schemeClr val="bg1"/>
                </a:solidFill>
                <a:latin typeface="Times New Roman" panose="02020603050405020304" pitchFamily="18" charset="0"/>
                <a:cs typeface="Times New Roman" panose="02020603050405020304" pitchFamily="18" charset="0"/>
              </a:rPr>
              <a:t>Citizen comments should relate to specific agenda items, not listed on the agenda for a Public Hearing, or to a concern within the jurisdiction of the City. Council meetings serve the purpose of conducting city business and are not a forum for the unlimited expression of opinion. If an item is listed on the agenda for a Public Hearing, you will have an opportunity at that time to comment on the particular matter. All comments should be limited to three (3) minutes. The Mayor reserves the right to limit comments to matters germane to city business and may refer speakers to the City Administrator or other staff for resolution. Comments shall be addressed to the Council as a whole and not to individual councilmen or staff. The Mayor shall maintain decorum and unruly behavior will not be tolerated.</a:t>
            </a:r>
          </a:p>
        </p:txBody>
      </p:sp>
    </p:spTree>
    <p:extLst>
      <p:ext uri="{BB962C8B-B14F-4D97-AF65-F5344CB8AC3E}">
        <p14:creationId xmlns:p14="http://schemas.microsoft.com/office/powerpoint/2010/main" val="2191935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6934201" cy="3124200"/>
          </a:xfrm>
        </p:spPr>
        <p:txBody>
          <a:bodyPr>
            <a:normAutofit/>
          </a:bodyPr>
          <a:lstStyle/>
          <a:p>
            <a:pPr marL="182880">
              <a:defRPr/>
            </a:pPr>
            <a:r>
              <a:rPr lang="en-US" altLang="en-US" sz="1100" b="1" dirty="0" smtClean="0">
                <a:latin typeface="Times New Roman" panose="02020603050405020304" pitchFamily="18" charset="0"/>
                <a:cs typeface="Times New Roman" panose="02020603050405020304" pitchFamily="18" charset="0"/>
              </a:rPr>
              <a:t/>
            </a:r>
            <a:br>
              <a:rPr lang="en-US" altLang="en-US" sz="1100" b="1" dirty="0" smtClean="0">
                <a:latin typeface="Times New Roman" panose="02020603050405020304" pitchFamily="18" charset="0"/>
                <a:cs typeface="Times New Roman" panose="02020603050405020304" pitchFamily="18" charset="0"/>
              </a:rPr>
            </a:br>
            <a:r>
              <a:rPr lang="en-US" altLang="en-US" sz="1100" b="1" dirty="0">
                <a:latin typeface="Times New Roman" panose="02020603050405020304" pitchFamily="18" charset="0"/>
                <a:cs typeface="Times New Roman" panose="02020603050405020304" pitchFamily="18" charset="0"/>
              </a:rPr>
              <a:t/>
            </a:r>
            <a:br>
              <a:rPr lang="en-US" altLang="en-US" sz="1100" b="1" dirty="0">
                <a:latin typeface="Times New Roman" panose="02020603050405020304" pitchFamily="18" charset="0"/>
                <a:cs typeface="Times New Roman" panose="02020603050405020304" pitchFamily="18" charset="0"/>
              </a:rPr>
            </a:br>
            <a:r>
              <a:rPr lang="en-US" altLang="en-US" sz="1100" b="1" dirty="0" smtClean="0">
                <a:latin typeface="Times New Roman" panose="02020603050405020304" pitchFamily="18" charset="0"/>
                <a:cs typeface="Times New Roman" panose="02020603050405020304" pitchFamily="18" charset="0"/>
              </a:rPr>
              <a:t/>
            </a:r>
            <a:br>
              <a:rPr lang="en-US" altLang="en-US" sz="1100" b="1" dirty="0" smtClean="0">
                <a:latin typeface="Times New Roman" panose="02020603050405020304" pitchFamily="18" charset="0"/>
                <a:cs typeface="Times New Roman" panose="02020603050405020304" pitchFamily="18" charset="0"/>
              </a:rPr>
            </a:br>
            <a:r>
              <a:rPr lang="en-US" altLang="en-US" sz="1100" b="1" dirty="0">
                <a:latin typeface="Times New Roman" panose="02020603050405020304" pitchFamily="18" charset="0"/>
                <a:cs typeface="Times New Roman" panose="02020603050405020304" pitchFamily="18" charset="0"/>
              </a:rPr>
              <a:t/>
            </a:r>
            <a:br>
              <a:rPr lang="en-US" altLang="en-US" sz="1100" b="1" dirty="0">
                <a:latin typeface="Times New Roman" panose="02020603050405020304" pitchFamily="18" charset="0"/>
                <a:cs typeface="Times New Roman" panose="02020603050405020304" pitchFamily="18" charset="0"/>
              </a:rPr>
            </a:br>
            <a:r>
              <a:rPr lang="en-US" altLang="en-US" sz="1100" b="1" dirty="0" smtClean="0">
                <a:latin typeface="Times New Roman" panose="02020603050405020304" pitchFamily="18" charset="0"/>
                <a:cs typeface="Times New Roman" panose="02020603050405020304" pitchFamily="18" charset="0"/>
              </a:rPr>
              <a:t/>
            </a:r>
            <a:br>
              <a:rPr lang="en-US" altLang="en-US" sz="1100" b="1" dirty="0" smtClean="0">
                <a:latin typeface="Times New Roman" panose="02020603050405020304" pitchFamily="18" charset="0"/>
                <a:cs typeface="Times New Roman" panose="02020603050405020304" pitchFamily="18" charset="0"/>
              </a:rPr>
            </a:br>
            <a:r>
              <a:rPr lang="en-US" altLang="en-US" sz="1100" b="1" dirty="0">
                <a:latin typeface="Times New Roman" panose="02020603050405020304" pitchFamily="18" charset="0"/>
                <a:cs typeface="Times New Roman" panose="02020603050405020304" pitchFamily="18" charset="0"/>
              </a:rPr>
              <a:t/>
            </a:r>
            <a:br>
              <a:rPr lang="en-US" altLang="en-US" sz="1100" b="1" dirty="0">
                <a:latin typeface="Times New Roman" panose="02020603050405020304" pitchFamily="18" charset="0"/>
                <a:cs typeface="Times New Roman" panose="02020603050405020304" pitchFamily="18" charset="0"/>
              </a:rPr>
            </a:br>
            <a:r>
              <a:rPr lang="en-US" altLang="en-US" sz="1100" b="1" dirty="0" smtClean="0">
                <a:latin typeface="Times New Roman" panose="02020603050405020304" pitchFamily="18" charset="0"/>
                <a:cs typeface="Times New Roman" panose="02020603050405020304" pitchFamily="18" charset="0"/>
              </a:rPr>
              <a:t/>
            </a:r>
            <a:br>
              <a:rPr lang="en-US" altLang="en-US" sz="1100" b="1" dirty="0" smtClean="0">
                <a:latin typeface="Times New Roman" panose="02020603050405020304" pitchFamily="18" charset="0"/>
                <a:cs typeface="Times New Roman" panose="02020603050405020304" pitchFamily="18" charset="0"/>
              </a:rPr>
            </a:br>
            <a:r>
              <a:rPr lang="en-US" altLang="en-US" sz="2000" b="1" dirty="0">
                <a:latin typeface="Times New Roman" panose="02020603050405020304" pitchFamily="18" charset="0"/>
                <a:cs typeface="Times New Roman" panose="02020603050405020304" pitchFamily="18" charset="0"/>
              </a:rPr>
              <a:t/>
            </a:r>
            <a:br>
              <a:rPr lang="en-US" altLang="en-US" sz="2000" b="1" dirty="0">
                <a:latin typeface="Times New Roman" panose="02020603050405020304" pitchFamily="18" charset="0"/>
                <a:cs typeface="Times New Roman" panose="02020603050405020304" pitchFamily="18" charset="0"/>
              </a:rPr>
            </a:br>
            <a:r>
              <a:rPr lang="en-US" altLang="en-US" sz="1100" b="1" dirty="0" smtClean="0">
                <a:latin typeface="Times New Roman" panose="02020603050405020304" pitchFamily="18" charset="0"/>
                <a:cs typeface="Times New Roman" panose="02020603050405020304" pitchFamily="18" charset="0"/>
              </a:rPr>
              <a:t>                   </a:t>
            </a:r>
            <a:r>
              <a:rPr lang="en-US" altLang="en-US" sz="1100" b="1" dirty="0">
                <a:latin typeface="Times New Roman" panose="02020603050405020304" pitchFamily="18" charset="0"/>
                <a:cs typeface="Times New Roman" panose="02020603050405020304" pitchFamily="18" charset="0"/>
              </a:rPr>
              <a:t/>
            </a:r>
            <a:br>
              <a:rPr lang="en-US" altLang="en-US" sz="1100" b="1" dirty="0">
                <a:latin typeface="Times New Roman" panose="02020603050405020304" pitchFamily="18" charset="0"/>
                <a:cs typeface="Times New Roman" panose="02020603050405020304" pitchFamily="18" charset="0"/>
              </a:rPr>
            </a:br>
            <a:r>
              <a:rPr lang="en-US" altLang="en-US" sz="1100" b="1" dirty="0" smtClean="0">
                <a:latin typeface="Times New Roman" panose="02020603050405020304" pitchFamily="18" charset="0"/>
                <a:cs typeface="Times New Roman" panose="02020603050405020304" pitchFamily="18" charset="0"/>
              </a:rPr>
              <a:t/>
            </a:r>
            <a:br>
              <a:rPr lang="en-US" altLang="en-US" sz="1100" b="1" dirty="0" smtClean="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dirty="0" smtClean="0"/>
              <a:t>      </a:t>
            </a:r>
            <a:endParaRPr lang="en-US" dirty="0"/>
          </a:p>
        </p:txBody>
      </p:sp>
      <p:sp useBgFill="1">
        <p:nvSpPr>
          <p:cNvPr id="3" name="Subtitle 2"/>
          <p:cNvSpPr>
            <a:spLocks noGrp="1"/>
          </p:cNvSpPr>
          <p:nvPr>
            <p:ph type="subTitle" idx="1"/>
          </p:nvPr>
        </p:nvSpPr>
        <p:spPr>
          <a:xfrm>
            <a:off x="0" y="0"/>
            <a:ext cx="9144000" cy="6858000"/>
          </a:xfrm>
        </p:spPr>
        <p:txBody>
          <a:bodyPr lIns="365760">
            <a:normAutofit fontScale="77500" lnSpcReduction="20000"/>
          </a:bodyPr>
          <a:lstStyle/>
          <a:p>
            <a:pPr algn="ctr">
              <a:spcBef>
                <a:spcPct val="0"/>
              </a:spcBef>
              <a:defRPr/>
            </a:pPr>
            <a:r>
              <a:rPr lang="en-US" altLang="en-US" sz="2800" b="1" dirty="0">
                <a:solidFill>
                  <a:schemeClr val="bg1"/>
                </a:solidFill>
                <a:latin typeface="Georgia" panose="02040502050405020303" pitchFamily="18" charset="0"/>
                <a:cs typeface="Times New Roman" panose="02020603050405020304" pitchFamily="18" charset="0"/>
              </a:rPr>
              <a:t>CITY OF SENOIA</a:t>
            </a:r>
          </a:p>
          <a:p>
            <a:pPr algn="ctr">
              <a:spcBef>
                <a:spcPct val="0"/>
              </a:spcBef>
              <a:defRPr/>
            </a:pPr>
            <a:r>
              <a:rPr lang="en-US" altLang="en-US" sz="2800" b="1" dirty="0">
                <a:solidFill>
                  <a:schemeClr val="bg1"/>
                </a:solidFill>
                <a:latin typeface="Georgia" panose="02040502050405020303" pitchFamily="18" charset="0"/>
                <a:cs typeface="Times New Roman" panose="02020603050405020304" pitchFamily="18" charset="0"/>
              </a:rPr>
              <a:t>MEETING OF MAYOR AND COUNCIL</a:t>
            </a:r>
          </a:p>
          <a:p>
            <a:pPr algn="ctr">
              <a:spcBef>
                <a:spcPct val="0"/>
              </a:spcBef>
              <a:defRPr/>
            </a:pPr>
            <a:r>
              <a:rPr lang="en-US" altLang="en-US" sz="2800" b="1" dirty="0">
                <a:solidFill>
                  <a:schemeClr val="bg1"/>
                </a:solidFill>
                <a:latin typeface="Georgia" panose="02040502050405020303" pitchFamily="18" charset="0"/>
                <a:cs typeface="Times New Roman" panose="02020603050405020304" pitchFamily="18" charset="0"/>
              </a:rPr>
              <a:t>FEBRUARY 5, 2024</a:t>
            </a:r>
          </a:p>
          <a:p>
            <a:pPr marL="182880">
              <a:spcBef>
                <a:spcPct val="0"/>
              </a:spcBef>
              <a:defRPr/>
            </a:pPr>
            <a:endParaRPr lang="en-US" altLang="en-US" sz="1800" b="1" dirty="0">
              <a:solidFill>
                <a:schemeClr val="bg1"/>
              </a:solidFill>
              <a:latin typeface="Georgia" panose="02040502050405020303" pitchFamily="18" charset="0"/>
              <a:cs typeface="Times New Roman" panose="02020603050405020304" pitchFamily="18" charset="0"/>
            </a:endParaRPr>
          </a:p>
          <a:p>
            <a:pPr marL="182880">
              <a:spcBef>
                <a:spcPct val="0"/>
              </a:spcBef>
              <a:defRPr/>
            </a:pPr>
            <a:endParaRPr lang="en-US" altLang="en-US" b="1" dirty="0" smtClean="0">
              <a:solidFill>
                <a:schemeClr val="bg1"/>
              </a:solidFill>
              <a:latin typeface="Georgia" panose="02040502050405020303" pitchFamily="18" charset="0"/>
              <a:cs typeface="Times New Roman" panose="02020603050405020304" pitchFamily="18" charset="0"/>
            </a:endParaRPr>
          </a:p>
          <a:p>
            <a:pPr marL="182880">
              <a:spcBef>
                <a:spcPct val="0"/>
              </a:spcBef>
              <a:defRPr/>
            </a:pPr>
            <a:endParaRPr lang="en-US" altLang="en-US" b="1" dirty="0">
              <a:solidFill>
                <a:schemeClr val="bg1"/>
              </a:solidFill>
              <a:latin typeface="Georgia" panose="02040502050405020303" pitchFamily="18" charset="0"/>
              <a:cs typeface="Times New Roman" panose="02020603050405020304" pitchFamily="18" charset="0"/>
            </a:endParaRPr>
          </a:p>
          <a:p>
            <a:pPr marL="182880">
              <a:spcBef>
                <a:spcPct val="0"/>
              </a:spcBef>
              <a:defRPr/>
            </a:pPr>
            <a:r>
              <a:rPr lang="en-US" altLang="en-US" sz="2100" b="1" dirty="0" smtClean="0">
                <a:solidFill>
                  <a:schemeClr val="bg1"/>
                </a:solidFill>
                <a:latin typeface="Georgia" panose="02040502050405020303" pitchFamily="18" charset="0"/>
                <a:cs typeface="Times New Roman" panose="02020603050405020304" pitchFamily="18" charset="0"/>
              </a:rPr>
              <a:t>1</a:t>
            </a:r>
            <a:r>
              <a:rPr lang="en-US" altLang="en-US" sz="2100" b="1" dirty="0">
                <a:solidFill>
                  <a:schemeClr val="bg1"/>
                </a:solidFill>
                <a:latin typeface="Georgia" panose="02040502050405020303" pitchFamily="18" charset="0"/>
                <a:cs typeface="Times New Roman" panose="02020603050405020304" pitchFamily="18" charset="0"/>
              </a:rPr>
              <a:t>.   CALL TO ORDER / WELCOME VISITORS</a:t>
            </a:r>
          </a:p>
          <a:p>
            <a:pPr>
              <a:spcBef>
                <a:spcPts val="1200"/>
              </a:spcBef>
              <a:defRPr/>
            </a:pPr>
            <a:r>
              <a:rPr lang="en-US" altLang="en-US" sz="1400" b="1" dirty="0">
                <a:solidFill>
                  <a:schemeClr val="bg1"/>
                </a:solidFill>
                <a:latin typeface="Georgia" panose="02040502050405020303" pitchFamily="18" charset="0"/>
                <a:cs typeface="Times New Roman" panose="02020603050405020304" pitchFamily="18" charset="0"/>
              </a:rPr>
              <a:t>       </a:t>
            </a:r>
            <a:r>
              <a:rPr lang="en-US" altLang="en-US" sz="1400" b="1" dirty="0" smtClean="0">
                <a:solidFill>
                  <a:schemeClr val="bg1"/>
                </a:solidFill>
                <a:latin typeface="Georgia" panose="02040502050405020303" pitchFamily="18" charset="0"/>
                <a:cs typeface="Times New Roman" panose="02020603050405020304" pitchFamily="18" charset="0"/>
              </a:rPr>
              <a:t>      </a:t>
            </a:r>
          </a:p>
          <a:p>
            <a:pPr>
              <a:spcBef>
                <a:spcPts val="1200"/>
              </a:spcBef>
              <a:defRPr/>
            </a:pPr>
            <a:r>
              <a:rPr lang="en-US" altLang="en-US" sz="1400" b="1" dirty="0">
                <a:solidFill>
                  <a:schemeClr val="bg1"/>
                </a:solidFill>
                <a:latin typeface="Georgia" panose="02040502050405020303" pitchFamily="18" charset="0"/>
                <a:cs typeface="Times New Roman" panose="02020603050405020304" pitchFamily="18" charset="0"/>
              </a:rPr>
              <a:t> </a:t>
            </a:r>
            <a:r>
              <a:rPr lang="en-US" altLang="en-US" sz="1400" b="1" dirty="0" smtClean="0">
                <a:solidFill>
                  <a:schemeClr val="bg1"/>
                </a:solidFill>
                <a:latin typeface="Georgia" panose="02040502050405020303" pitchFamily="18" charset="0"/>
                <a:cs typeface="Times New Roman" panose="02020603050405020304" pitchFamily="18" charset="0"/>
              </a:rPr>
              <a:t>              </a:t>
            </a:r>
            <a:r>
              <a:rPr lang="en-US" altLang="en-US" sz="1400" dirty="0" smtClean="0">
                <a:solidFill>
                  <a:schemeClr val="bg1"/>
                </a:solidFill>
                <a:latin typeface="Georgia" panose="02040502050405020303" pitchFamily="18" charset="0"/>
                <a:cs typeface="Times New Roman" panose="02020603050405020304" pitchFamily="18" charset="0"/>
              </a:rPr>
              <a:t>Pledge </a:t>
            </a:r>
            <a:r>
              <a:rPr lang="en-US" altLang="en-US" sz="1400" dirty="0">
                <a:solidFill>
                  <a:schemeClr val="bg1"/>
                </a:solidFill>
                <a:latin typeface="Georgia" panose="02040502050405020303" pitchFamily="18" charset="0"/>
                <a:cs typeface="Times New Roman" panose="02020603050405020304" pitchFamily="18" charset="0"/>
              </a:rPr>
              <a:t>of Allegiance</a:t>
            </a:r>
          </a:p>
          <a:p>
            <a:pPr>
              <a:spcBef>
                <a:spcPts val="1200"/>
              </a:spcBef>
              <a:defRPr/>
            </a:pPr>
            <a:r>
              <a:rPr lang="en-US" altLang="en-US" sz="1400" dirty="0">
                <a:solidFill>
                  <a:schemeClr val="bg1"/>
                </a:solidFill>
                <a:latin typeface="Georgia" panose="02040502050405020303" pitchFamily="18" charset="0"/>
                <a:cs typeface="Times New Roman" panose="02020603050405020304" pitchFamily="18" charset="0"/>
              </a:rPr>
              <a:t>         </a:t>
            </a:r>
            <a:r>
              <a:rPr lang="en-US" altLang="en-US" sz="1400" dirty="0" smtClean="0">
                <a:solidFill>
                  <a:schemeClr val="bg1"/>
                </a:solidFill>
                <a:latin typeface="Georgia" panose="02040502050405020303" pitchFamily="18" charset="0"/>
                <a:cs typeface="Times New Roman" panose="02020603050405020304" pitchFamily="18" charset="0"/>
              </a:rPr>
              <a:t>       Open </a:t>
            </a:r>
            <a:r>
              <a:rPr lang="en-US" altLang="en-US" sz="1400" dirty="0">
                <a:solidFill>
                  <a:schemeClr val="bg1"/>
                </a:solidFill>
                <a:latin typeface="Georgia" panose="02040502050405020303" pitchFamily="18" charset="0"/>
                <a:cs typeface="Times New Roman" panose="02020603050405020304" pitchFamily="18" charset="0"/>
              </a:rPr>
              <a:t>Meeting </a:t>
            </a:r>
            <a:r>
              <a:rPr lang="en-US" altLang="en-US" sz="1400" dirty="0" smtClean="0">
                <a:solidFill>
                  <a:schemeClr val="bg1"/>
                </a:solidFill>
                <a:latin typeface="Georgia" panose="02040502050405020303" pitchFamily="18" charset="0"/>
                <a:cs typeface="Times New Roman" panose="02020603050405020304" pitchFamily="18" charset="0"/>
              </a:rPr>
              <a:t>Declaration   </a:t>
            </a:r>
          </a:p>
          <a:p>
            <a:pPr>
              <a:spcBef>
                <a:spcPts val="1200"/>
              </a:spcBef>
              <a:defRPr/>
            </a:pPr>
            <a:r>
              <a:rPr lang="en-US" altLang="en-US" sz="1400" dirty="0" smtClean="0">
                <a:solidFill>
                  <a:schemeClr val="bg1"/>
                </a:solidFill>
                <a:latin typeface="Georgia" panose="02040502050405020303" pitchFamily="18" charset="0"/>
                <a:cs typeface="Times New Roman" panose="02020603050405020304" pitchFamily="18" charset="0"/>
              </a:rPr>
              <a:t> </a:t>
            </a:r>
            <a:endParaRPr lang="en-US" altLang="en-US" sz="1300" b="1" dirty="0" smtClean="0">
              <a:solidFill>
                <a:schemeClr val="bg1"/>
              </a:solidFill>
              <a:latin typeface="Georgia" panose="02040502050405020303" pitchFamily="18" charset="0"/>
              <a:cs typeface="Times New Roman" panose="02020603050405020304" pitchFamily="18" charset="0"/>
            </a:endParaRPr>
          </a:p>
          <a:p>
            <a:pPr>
              <a:spcBef>
                <a:spcPts val="1200"/>
              </a:spcBef>
              <a:defRPr/>
            </a:pPr>
            <a:r>
              <a:rPr lang="en-US" altLang="en-US" sz="2100" b="1" dirty="0">
                <a:solidFill>
                  <a:schemeClr val="bg1"/>
                </a:solidFill>
                <a:latin typeface="Georgia" panose="02040502050405020303" pitchFamily="18" charset="0"/>
                <a:cs typeface="Times New Roman" panose="02020603050405020304" pitchFamily="18" charset="0"/>
              </a:rPr>
              <a:t> </a:t>
            </a:r>
            <a:r>
              <a:rPr lang="en-US" altLang="en-US" sz="2100" b="1" dirty="0" smtClean="0">
                <a:solidFill>
                  <a:schemeClr val="bg1"/>
                </a:solidFill>
                <a:latin typeface="Georgia" panose="02040502050405020303" pitchFamily="18" charset="0"/>
                <a:cs typeface="Times New Roman" panose="02020603050405020304" pitchFamily="18" charset="0"/>
              </a:rPr>
              <a:t>   2</a:t>
            </a:r>
            <a:r>
              <a:rPr lang="en-US" altLang="en-US" sz="2100" b="1" dirty="0">
                <a:solidFill>
                  <a:schemeClr val="bg1"/>
                </a:solidFill>
                <a:latin typeface="Georgia" panose="02040502050405020303" pitchFamily="18" charset="0"/>
                <a:cs typeface="Times New Roman" panose="02020603050405020304" pitchFamily="18" charset="0"/>
              </a:rPr>
              <a:t>. </a:t>
            </a:r>
            <a:r>
              <a:rPr lang="en-US" altLang="en-US" sz="2100" b="1" dirty="0" smtClean="0">
                <a:solidFill>
                  <a:schemeClr val="bg1"/>
                </a:solidFill>
                <a:latin typeface="Georgia" panose="02040502050405020303" pitchFamily="18" charset="0"/>
                <a:cs typeface="Times New Roman" panose="02020603050405020304" pitchFamily="18" charset="0"/>
              </a:rPr>
              <a:t>  Approval of </a:t>
            </a:r>
            <a:r>
              <a:rPr lang="en-US" altLang="en-US" sz="2100" b="1" dirty="0" smtClean="0">
                <a:solidFill>
                  <a:schemeClr val="bg1"/>
                </a:solidFill>
                <a:latin typeface="Georgia" panose="02040502050405020303" pitchFamily="18" charset="0"/>
                <a:cs typeface="Times New Roman" panose="02020603050405020304" pitchFamily="18" charset="0"/>
              </a:rPr>
              <a:t>February 5, 2024 </a:t>
            </a:r>
            <a:r>
              <a:rPr lang="en-US" altLang="en-US" sz="2100" b="1" dirty="0" smtClean="0">
                <a:solidFill>
                  <a:schemeClr val="bg1"/>
                </a:solidFill>
                <a:latin typeface="Georgia" panose="02040502050405020303" pitchFamily="18" charset="0"/>
                <a:cs typeface="Times New Roman" panose="02020603050405020304" pitchFamily="18" charset="0"/>
              </a:rPr>
              <a:t>city council agenda  </a:t>
            </a:r>
          </a:p>
          <a:p>
            <a:pPr>
              <a:spcBef>
                <a:spcPts val="1200"/>
              </a:spcBef>
              <a:defRPr/>
            </a:pPr>
            <a:endParaRPr lang="en-US" altLang="en-US" sz="2100" b="1" dirty="0">
              <a:solidFill>
                <a:schemeClr val="bg1"/>
              </a:solidFill>
              <a:latin typeface="Georgia" panose="02040502050405020303" pitchFamily="18" charset="0"/>
              <a:cs typeface="Times New Roman" panose="02020603050405020304" pitchFamily="18" charset="0"/>
            </a:endParaRPr>
          </a:p>
          <a:p>
            <a:pPr>
              <a:spcBef>
                <a:spcPts val="1200"/>
              </a:spcBef>
              <a:defRPr/>
            </a:pPr>
            <a:r>
              <a:rPr lang="en-US" altLang="en-US" sz="2100" b="1" dirty="0" smtClean="0">
                <a:solidFill>
                  <a:schemeClr val="bg1"/>
                </a:solidFill>
                <a:latin typeface="Georgia" panose="02040502050405020303" pitchFamily="18" charset="0"/>
                <a:cs typeface="Times New Roman" panose="02020603050405020304" pitchFamily="18" charset="0"/>
              </a:rPr>
              <a:t>    3.   APPROVAL </a:t>
            </a:r>
            <a:r>
              <a:rPr lang="en-US" altLang="en-US" sz="2100" b="1" dirty="0">
                <a:solidFill>
                  <a:schemeClr val="bg1"/>
                </a:solidFill>
                <a:latin typeface="Georgia" panose="02040502050405020303" pitchFamily="18" charset="0"/>
                <a:cs typeface="Times New Roman" panose="02020603050405020304" pitchFamily="18" charset="0"/>
              </a:rPr>
              <a:t>OF </a:t>
            </a:r>
            <a:r>
              <a:rPr lang="en-US" altLang="en-US" sz="2100" b="1" dirty="0" smtClean="0">
                <a:solidFill>
                  <a:schemeClr val="bg1"/>
                </a:solidFill>
                <a:latin typeface="Georgia" panose="02040502050405020303" pitchFamily="18" charset="0"/>
                <a:cs typeface="Times New Roman" panose="02020603050405020304" pitchFamily="18" charset="0"/>
              </a:rPr>
              <a:t>DECEMBER </a:t>
            </a:r>
            <a:r>
              <a:rPr lang="en-US" altLang="en-US" sz="2100" b="1" dirty="0" smtClean="0">
                <a:solidFill>
                  <a:schemeClr val="bg1"/>
                </a:solidFill>
                <a:latin typeface="Georgia" panose="02040502050405020303" pitchFamily="18" charset="0"/>
                <a:cs typeface="Times New Roman" panose="02020603050405020304" pitchFamily="18" charset="0"/>
              </a:rPr>
              <a:t>18</a:t>
            </a:r>
            <a:r>
              <a:rPr lang="en-US" altLang="en-US" sz="2100" b="1" dirty="0" smtClean="0">
                <a:solidFill>
                  <a:schemeClr val="bg1"/>
                </a:solidFill>
                <a:latin typeface="Georgia" panose="02040502050405020303" pitchFamily="18" charset="0"/>
                <a:cs typeface="Times New Roman" panose="02020603050405020304" pitchFamily="18" charset="0"/>
              </a:rPr>
              <a:t>, </a:t>
            </a:r>
            <a:r>
              <a:rPr lang="en-US" altLang="en-US" sz="2100" b="1" dirty="0" smtClean="0">
                <a:solidFill>
                  <a:schemeClr val="bg1"/>
                </a:solidFill>
                <a:latin typeface="Georgia" panose="02040502050405020303" pitchFamily="18" charset="0"/>
                <a:cs typeface="Times New Roman" panose="02020603050405020304" pitchFamily="18" charset="0"/>
              </a:rPr>
              <a:t>2023, </a:t>
            </a:r>
            <a:r>
              <a:rPr lang="en-US" altLang="en-US" sz="2100" b="1" dirty="0">
                <a:solidFill>
                  <a:schemeClr val="bg1"/>
                </a:solidFill>
                <a:latin typeface="Georgia" panose="02040502050405020303" pitchFamily="18" charset="0"/>
                <a:cs typeface="Times New Roman" panose="02020603050405020304" pitchFamily="18" charset="0"/>
              </a:rPr>
              <a:t>CITY COUNCIL MEETING MINUTES</a:t>
            </a:r>
          </a:p>
          <a:p>
            <a:pPr>
              <a:spcBef>
                <a:spcPts val="1200"/>
              </a:spcBef>
              <a:defRPr/>
            </a:pPr>
            <a:r>
              <a:rPr lang="en-US" altLang="en-US" sz="1300" b="1" dirty="0">
                <a:solidFill>
                  <a:schemeClr val="bg1"/>
                </a:solidFill>
                <a:latin typeface="Georgia" panose="02040502050405020303" pitchFamily="18" charset="0"/>
                <a:cs typeface="Times New Roman" panose="02020603050405020304" pitchFamily="18" charset="0"/>
              </a:rPr>
              <a:t>         </a:t>
            </a:r>
          </a:p>
          <a:p>
            <a:pPr>
              <a:spcBef>
                <a:spcPts val="1200"/>
              </a:spcBef>
              <a:defRPr/>
            </a:pPr>
            <a:r>
              <a:rPr lang="en-US" altLang="en-US" sz="2100" b="1" dirty="0">
                <a:solidFill>
                  <a:schemeClr val="bg1"/>
                </a:solidFill>
                <a:latin typeface="Georgia" panose="02040502050405020303" pitchFamily="18" charset="0"/>
                <a:cs typeface="Times New Roman" panose="02020603050405020304" pitchFamily="18" charset="0"/>
              </a:rPr>
              <a:t>    </a:t>
            </a:r>
            <a:r>
              <a:rPr lang="en-US" altLang="en-US" sz="2100" b="1" dirty="0" smtClean="0">
                <a:solidFill>
                  <a:schemeClr val="bg1"/>
                </a:solidFill>
                <a:latin typeface="Georgia" panose="02040502050405020303" pitchFamily="18" charset="0"/>
                <a:cs typeface="Times New Roman" panose="02020603050405020304" pitchFamily="18" charset="0"/>
              </a:rPr>
              <a:t>4.  CLAIMS </a:t>
            </a:r>
            <a:r>
              <a:rPr lang="en-US" altLang="en-US" sz="2100" b="1" dirty="0">
                <a:solidFill>
                  <a:schemeClr val="bg1"/>
                </a:solidFill>
                <a:latin typeface="Georgia" panose="02040502050405020303" pitchFamily="18" charset="0"/>
                <a:cs typeface="Times New Roman" panose="02020603050405020304" pitchFamily="18" charset="0"/>
              </a:rPr>
              <a:t>AGAINST THE </a:t>
            </a:r>
            <a:r>
              <a:rPr lang="en-US" altLang="en-US" sz="2100" b="1" dirty="0" smtClean="0">
                <a:solidFill>
                  <a:schemeClr val="bg1"/>
                </a:solidFill>
                <a:latin typeface="Georgia" panose="02040502050405020303" pitchFamily="18" charset="0"/>
                <a:cs typeface="Times New Roman" panose="02020603050405020304" pitchFamily="18" charset="0"/>
              </a:rPr>
              <a:t>CITY</a:t>
            </a:r>
          </a:p>
          <a:p>
            <a:pPr>
              <a:spcBef>
                <a:spcPts val="1200"/>
              </a:spcBef>
              <a:defRPr/>
            </a:pPr>
            <a:endParaRPr lang="en-US" altLang="en-US" sz="1500" b="1" dirty="0">
              <a:solidFill>
                <a:schemeClr val="bg1"/>
              </a:solidFill>
              <a:latin typeface="Georgia" panose="02040502050405020303" pitchFamily="18" charset="0"/>
              <a:cs typeface="Times New Roman" panose="02020603050405020304" pitchFamily="18" charset="0"/>
            </a:endParaRPr>
          </a:p>
          <a:p>
            <a:pPr>
              <a:spcBef>
                <a:spcPts val="1200"/>
              </a:spcBef>
              <a:defRPr/>
            </a:pPr>
            <a:r>
              <a:rPr lang="en-US" altLang="en-US" sz="1500" b="1" dirty="0" smtClean="0">
                <a:solidFill>
                  <a:schemeClr val="bg1"/>
                </a:solidFill>
                <a:latin typeface="Georgia" panose="02040502050405020303" pitchFamily="18" charset="0"/>
                <a:cs typeface="Times New Roman" panose="02020603050405020304" pitchFamily="18" charset="0"/>
              </a:rPr>
              <a:t>    </a:t>
            </a:r>
            <a:endParaRPr lang="en-US" altLang="en-US" sz="1500" b="1" dirty="0">
              <a:solidFill>
                <a:schemeClr val="bg1"/>
              </a:solidFill>
              <a:cs typeface="Times New Roman" panose="02020603050405020304" pitchFamily="18" charset="0"/>
            </a:endParaRPr>
          </a:p>
          <a:p>
            <a:pPr>
              <a:spcBef>
                <a:spcPts val="1200"/>
              </a:spcBef>
              <a:defRPr/>
            </a:pPr>
            <a:r>
              <a:rPr lang="en-US" altLang="en-US" sz="1500" b="1" dirty="0">
                <a:cs typeface="Times New Roman" panose="02020603050405020304" pitchFamily="18" charset="0"/>
              </a:rPr>
              <a:t>          </a:t>
            </a:r>
          </a:p>
          <a:p>
            <a:endParaRPr lang="en-US" sz="18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71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1" y="-45719"/>
            <a:ext cx="6306739" cy="45719"/>
          </a:xfrm>
        </p:spPr>
        <p:txBody>
          <a:bodyPr>
            <a:normAutofit fontScale="90000"/>
          </a:bodyPr>
          <a:lstStyle/>
          <a:p>
            <a:endParaRPr lang="en-US" dirty="0"/>
          </a:p>
        </p:txBody>
      </p:sp>
      <p:sp>
        <p:nvSpPr>
          <p:cNvPr id="3" name="Content Placeholder 2"/>
          <p:cNvSpPr>
            <a:spLocks noGrp="1"/>
          </p:cNvSpPr>
          <p:nvPr>
            <p:ph idx="1"/>
          </p:nvPr>
        </p:nvSpPr>
        <p:spPr>
          <a:xfrm>
            <a:off x="0" y="76200"/>
            <a:ext cx="9144000" cy="6781800"/>
          </a:xfrm>
        </p:spPr>
        <p:txBody>
          <a:bodyPr>
            <a:normAutofit fontScale="25000" lnSpcReduction="20000"/>
          </a:bodyPr>
          <a:lstStyle/>
          <a:p>
            <a:pPr marL="0" indent="0" algn="ctr">
              <a:spcBef>
                <a:spcPct val="0"/>
              </a:spcBef>
              <a:buNone/>
              <a:defRPr/>
            </a:pPr>
            <a:r>
              <a:rPr lang="en-US" altLang="en-US" sz="8000" b="1" dirty="0">
                <a:solidFill>
                  <a:schemeClr val="bg1"/>
                </a:solidFill>
                <a:latin typeface="Georgia" panose="02040502050405020303" pitchFamily="18" charset="0"/>
                <a:cs typeface="Times New Roman" panose="02020603050405020304" pitchFamily="18" charset="0"/>
              </a:rPr>
              <a:t>CITY OF SENOIA</a:t>
            </a:r>
          </a:p>
          <a:p>
            <a:pPr marL="0" indent="0" algn="ctr">
              <a:spcBef>
                <a:spcPct val="0"/>
              </a:spcBef>
              <a:buNone/>
              <a:defRPr/>
            </a:pPr>
            <a:r>
              <a:rPr lang="en-US" altLang="en-US" sz="8000" b="1" dirty="0">
                <a:solidFill>
                  <a:schemeClr val="bg1"/>
                </a:solidFill>
                <a:latin typeface="Georgia" panose="02040502050405020303" pitchFamily="18" charset="0"/>
                <a:cs typeface="Times New Roman" panose="02020603050405020304" pitchFamily="18" charset="0"/>
              </a:rPr>
              <a:t>MEETING OF MAYOR AND COUNCIL</a:t>
            </a:r>
          </a:p>
          <a:p>
            <a:pPr marL="0" indent="0" algn="ctr">
              <a:spcBef>
                <a:spcPct val="0"/>
              </a:spcBef>
              <a:buNone/>
              <a:defRPr/>
            </a:pPr>
            <a:r>
              <a:rPr lang="en-US" altLang="en-US" sz="8000" b="1" dirty="0" smtClean="0">
                <a:solidFill>
                  <a:schemeClr val="bg1"/>
                </a:solidFill>
                <a:latin typeface="Georgia" panose="02040502050405020303" pitchFamily="18" charset="0"/>
                <a:cs typeface="Times New Roman" panose="02020603050405020304" pitchFamily="18" charset="0"/>
              </a:rPr>
              <a:t>FEBRUARY 5</a:t>
            </a:r>
            <a:r>
              <a:rPr lang="en-US" altLang="en-US" sz="8000" b="1" dirty="0" smtClean="0">
                <a:solidFill>
                  <a:schemeClr val="bg1"/>
                </a:solidFill>
                <a:latin typeface="Georgia" panose="02040502050405020303" pitchFamily="18" charset="0"/>
                <a:cs typeface="Times New Roman" panose="02020603050405020304" pitchFamily="18" charset="0"/>
              </a:rPr>
              <a:t>, 2024</a:t>
            </a:r>
            <a:endParaRPr lang="en-US" altLang="en-US" sz="8000" b="1" dirty="0" smtClean="0">
              <a:solidFill>
                <a:schemeClr val="bg1"/>
              </a:solidFill>
              <a:latin typeface="Georgia" panose="02040502050405020303" pitchFamily="18" charset="0"/>
              <a:cs typeface="Times New Roman" panose="02020603050405020304" pitchFamily="18" charset="0"/>
            </a:endParaRPr>
          </a:p>
          <a:p>
            <a:pPr marL="0" indent="0" algn="ctr">
              <a:spcBef>
                <a:spcPct val="0"/>
              </a:spcBef>
              <a:buNone/>
              <a:defRPr/>
            </a:pPr>
            <a:endParaRPr lang="en-US" altLang="en-US" sz="8000" b="1" dirty="0">
              <a:solidFill>
                <a:schemeClr val="bg1"/>
              </a:solidFill>
              <a:latin typeface="Georgia" panose="02040502050405020303" pitchFamily="18" charset="0"/>
              <a:cs typeface="Times New Roman" panose="02020603050405020304" pitchFamily="18" charset="0"/>
            </a:endParaRPr>
          </a:p>
          <a:p>
            <a:pPr marL="0" indent="0">
              <a:spcBef>
                <a:spcPct val="0"/>
              </a:spcBef>
              <a:buNone/>
              <a:defRPr/>
            </a:pPr>
            <a:r>
              <a:rPr lang="en-US" altLang="en-US" sz="8000" b="1" dirty="0">
                <a:solidFill>
                  <a:schemeClr val="bg1"/>
                </a:solidFill>
                <a:latin typeface="Georgia" panose="02040502050405020303" pitchFamily="18" charset="0"/>
                <a:cs typeface="Times New Roman" panose="02020603050405020304" pitchFamily="18" charset="0"/>
              </a:rPr>
              <a:t>   5</a:t>
            </a:r>
            <a:r>
              <a:rPr lang="en-US" altLang="en-US" sz="8000" b="1" dirty="0" smtClean="0">
                <a:solidFill>
                  <a:schemeClr val="bg1"/>
                </a:solidFill>
                <a:latin typeface="Georgia" panose="02040502050405020303" pitchFamily="18" charset="0"/>
                <a:cs typeface="Times New Roman" panose="02020603050405020304" pitchFamily="18" charset="0"/>
              </a:rPr>
              <a:t>.  NEW BUSINESS </a:t>
            </a:r>
          </a:p>
          <a:p>
            <a:pPr marL="0" indent="0">
              <a:spcBef>
                <a:spcPct val="0"/>
              </a:spcBef>
              <a:buNone/>
              <a:defRPr/>
            </a:pPr>
            <a:endParaRPr lang="en-US" altLang="en-US" sz="8000" b="1" dirty="0">
              <a:solidFill>
                <a:schemeClr val="bg1"/>
              </a:solidFill>
              <a:latin typeface="Georgia" panose="02040502050405020303" pitchFamily="18" charset="0"/>
              <a:cs typeface="Times New Roman" panose="02020603050405020304" pitchFamily="18" charset="0"/>
            </a:endParaRPr>
          </a:p>
          <a:p>
            <a:pPr marL="0" indent="0">
              <a:spcBef>
                <a:spcPct val="0"/>
              </a:spcBef>
              <a:buNone/>
              <a:defRPr/>
            </a:pPr>
            <a:r>
              <a:rPr lang="en-US" altLang="en-US" sz="8000" b="1" dirty="0" smtClean="0">
                <a:solidFill>
                  <a:schemeClr val="bg1"/>
                </a:solidFill>
                <a:latin typeface="Georgia" panose="02040502050405020303" pitchFamily="18" charset="0"/>
                <a:cs typeface="Times New Roman" panose="02020603050405020304" pitchFamily="18" charset="0"/>
              </a:rPr>
              <a:t>         </a:t>
            </a:r>
            <a:r>
              <a:rPr lang="en-US" altLang="en-US" sz="8000" b="1" dirty="0" smtClean="0">
                <a:solidFill>
                  <a:schemeClr val="bg1"/>
                </a:solidFill>
                <a:latin typeface="Georgia" panose="02040502050405020303" pitchFamily="18" charset="0"/>
                <a:cs typeface="Times New Roman" panose="02020603050405020304" pitchFamily="18" charset="0"/>
              </a:rPr>
              <a:t>  	</a:t>
            </a:r>
            <a:r>
              <a:rPr lang="en-US" altLang="en-US" sz="8000" dirty="0" smtClean="0">
                <a:solidFill>
                  <a:schemeClr val="bg1"/>
                </a:solidFill>
                <a:latin typeface="Georgia" panose="02040502050405020303" pitchFamily="18" charset="0"/>
                <a:cs typeface="Times New Roman" panose="02020603050405020304" pitchFamily="18" charset="0"/>
              </a:rPr>
              <a:t>A)	Ordinance </a:t>
            </a:r>
            <a:r>
              <a:rPr lang="en-US" altLang="en-US" sz="8000" dirty="0">
                <a:solidFill>
                  <a:schemeClr val="bg1"/>
                </a:solidFill>
                <a:latin typeface="Georgia" panose="02040502050405020303" pitchFamily="18" charset="0"/>
                <a:cs typeface="Times New Roman" panose="02020603050405020304" pitchFamily="18" charset="0"/>
              </a:rPr>
              <a:t>No. </a:t>
            </a:r>
            <a:r>
              <a:rPr lang="en-US" altLang="en-US" sz="8000" dirty="0" smtClean="0">
                <a:solidFill>
                  <a:schemeClr val="bg1"/>
                </a:solidFill>
                <a:latin typeface="Georgia" panose="02040502050405020303" pitchFamily="18" charset="0"/>
                <a:cs typeface="Times New Roman" panose="02020603050405020304" pitchFamily="18" charset="0"/>
              </a:rPr>
              <a:t>24-01 1</a:t>
            </a:r>
            <a:r>
              <a:rPr lang="en-US" altLang="en-US" sz="8000" baseline="30000" dirty="0" smtClean="0">
                <a:solidFill>
                  <a:schemeClr val="bg1"/>
                </a:solidFill>
                <a:latin typeface="Georgia" panose="02040502050405020303" pitchFamily="18" charset="0"/>
                <a:cs typeface="Times New Roman" panose="02020603050405020304" pitchFamily="18" charset="0"/>
              </a:rPr>
              <a:t>st</a:t>
            </a:r>
            <a:r>
              <a:rPr lang="en-US" altLang="en-US" sz="8000" dirty="0" smtClean="0">
                <a:solidFill>
                  <a:schemeClr val="bg1"/>
                </a:solidFill>
                <a:latin typeface="Georgia" panose="02040502050405020303" pitchFamily="18" charset="0"/>
                <a:cs typeface="Times New Roman" panose="02020603050405020304" pitchFamily="18" charset="0"/>
              </a:rPr>
              <a:t> Read Commercial Corridor 			(HWY 85/HWY 16) Overlay Text Amendments.</a:t>
            </a:r>
          </a:p>
          <a:p>
            <a:pPr marL="0" indent="0">
              <a:spcBef>
                <a:spcPct val="0"/>
              </a:spcBef>
              <a:buNone/>
              <a:defRPr/>
            </a:pPr>
            <a:endParaRPr lang="en-US" altLang="en-US" sz="8000" dirty="0" smtClean="0">
              <a:solidFill>
                <a:schemeClr val="bg1"/>
              </a:solidFill>
              <a:latin typeface="Georgia" panose="02040502050405020303" pitchFamily="18" charset="0"/>
              <a:cs typeface="Times New Roman" panose="02020603050405020304" pitchFamily="18" charset="0"/>
            </a:endParaRPr>
          </a:p>
          <a:p>
            <a:pPr marL="0" indent="0">
              <a:spcBef>
                <a:spcPct val="0"/>
              </a:spcBef>
              <a:buNone/>
              <a:defRPr/>
            </a:pPr>
            <a:r>
              <a:rPr lang="en-US" altLang="en-US" sz="8000" dirty="0" smtClean="0">
                <a:solidFill>
                  <a:schemeClr val="bg1"/>
                </a:solidFill>
                <a:latin typeface="Georgia" panose="02040502050405020303" pitchFamily="18" charset="0"/>
                <a:cs typeface="Times New Roman" panose="02020603050405020304" pitchFamily="18" charset="0"/>
              </a:rPr>
              <a:t>	B)	100 Traditions Way – Pool Variance</a:t>
            </a:r>
          </a:p>
          <a:p>
            <a:pPr marL="0" indent="0">
              <a:spcBef>
                <a:spcPct val="0"/>
              </a:spcBef>
              <a:buNone/>
              <a:defRPr/>
            </a:pPr>
            <a:endParaRPr lang="en-US" altLang="en-US" sz="8000" dirty="0" smtClean="0">
              <a:solidFill>
                <a:schemeClr val="bg1"/>
              </a:solidFill>
              <a:latin typeface="Georgia" panose="02040502050405020303" pitchFamily="18" charset="0"/>
              <a:cs typeface="Times New Roman" panose="02020603050405020304" pitchFamily="18" charset="0"/>
            </a:endParaRPr>
          </a:p>
          <a:p>
            <a:pPr marL="0" indent="0">
              <a:spcBef>
                <a:spcPct val="0"/>
              </a:spcBef>
              <a:buNone/>
              <a:defRPr/>
            </a:pPr>
            <a:r>
              <a:rPr lang="en-US" altLang="en-US" sz="8000" dirty="0">
                <a:solidFill>
                  <a:schemeClr val="bg1"/>
                </a:solidFill>
                <a:latin typeface="Georgia" panose="02040502050405020303" pitchFamily="18" charset="0"/>
                <a:cs typeface="Times New Roman" panose="02020603050405020304" pitchFamily="18" charset="0"/>
              </a:rPr>
              <a:t>	</a:t>
            </a:r>
            <a:r>
              <a:rPr lang="en-US" altLang="en-US" sz="8000" dirty="0" smtClean="0">
                <a:solidFill>
                  <a:schemeClr val="bg1"/>
                </a:solidFill>
                <a:latin typeface="Georgia" panose="02040502050405020303" pitchFamily="18" charset="0"/>
                <a:cs typeface="Times New Roman" panose="02020603050405020304" pitchFamily="18" charset="0"/>
              </a:rPr>
              <a:t>C)	279 Pylant Street – Accessory Structure Variance</a:t>
            </a:r>
          </a:p>
          <a:p>
            <a:pPr marL="0" indent="0">
              <a:spcBef>
                <a:spcPct val="0"/>
              </a:spcBef>
              <a:buNone/>
              <a:defRPr/>
            </a:pPr>
            <a:endParaRPr lang="en-US" altLang="en-US" sz="8000" dirty="0">
              <a:solidFill>
                <a:schemeClr val="bg1"/>
              </a:solidFill>
              <a:latin typeface="Georgia" panose="02040502050405020303" pitchFamily="18" charset="0"/>
              <a:cs typeface="Times New Roman" panose="02020603050405020304" pitchFamily="18" charset="0"/>
            </a:endParaRPr>
          </a:p>
          <a:p>
            <a:pPr marL="0" indent="0">
              <a:spcBef>
                <a:spcPct val="0"/>
              </a:spcBef>
              <a:buNone/>
              <a:defRPr/>
            </a:pPr>
            <a:r>
              <a:rPr lang="en-US" altLang="en-US" sz="8000" dirty="0" smtClean="0">
                <a:solidFill>
                  <a:schemeClr val="bg1"/>
                </a:solidFill>
                <a:latin typeface="Georgia" panose="02040502050405020303" pitchFamily="18" charset="0"/>
                <a:cs typeface="Times New Roman" panose="02020603050405020304" pitchFamily="18" charset="0"/>
              </a:rPr>
              <a:t>	D)	Senoia Gateway  - Variances to Commercial Corridor </a:t>
            </a:r>
          </a:p>
          <a:p>
            <a:pPr marL="0" indent="0">
              <a:spcBef>
                <a:spcPct val="0"/>
              </a:spcBef>
              <a:buNone/>
              <a:defRPr/>
            </a:pPr>
            <a:r>
              <a:rPr lang="en-US" altLang="en-US" sz="8000" dirty="0">
                <a:solidFill>
                  <a:schemeClr val="bg1"/>
                </a:solidFill>
                <a:latin typeface="Georgia" panose="02040502050405020303" pitchFamily="18" charset="0"/>
                <a:cs typeface="Times New Roman" panose="02020603050405020304" pitchFamily="18" charset="0"/>
              </a:rPr>
              <a:t>	</a:t>
            </a:r>
            <a:r>
              <a:rPr lang="en-US" altLang="en-US" sz="8000" dirty="0" smtClean="0">
                <a:solidFill>
                  <a:schemeClr val="bg1"/>
                </a:solidFill>
                <a:latin typeface="Georgia" panose="02040502050405020303" pitchFamily="18" charset="0"/>
                <a:cs typeface="Times New Roman" panose="02020603050405020304" pitchFamily="18" charset="0"/>
              </a:rPr>
              <a:t>	(HWY 85/HWY 16) Standards</a:t>
            </a:r>
          </a:p>
          <a:p>
            <a:pPr marL="0" indent="0">
              <a:spcBef>
                <a:spcPct val="0"/>
              </a:spcBef>
              <a:buNone/>
              <a:defRPr/>
            </a:pPr>
            <a:r>
              <a:rPr lang="en-US" altLang="en-US" sz="8000" dirty="0">
                <a:solidFill>
                  <a:schemeClr val="bg1"/>
                </a:solidFill>
                <a:latin typeface="Georgia" panose="02040502050405020303" pitchFamily="18" charset="0"/>
                <a:cs typeface="Times New Roman" panose="02020603050405020304" pitchFamily="18" charset="0"/>
              </a:rPr>
              <a:t>	</a:t>
            </a:r>
            <a:endParaRPr lang="en-US" altLang="en-US" sz="8000" dirty="0">
              <a:solidFill>
                <a:schemeClr val="bg1"/>
              </a:solidFill>
              <a:latin typeface="Georgia" panose="02040502050405020303" pitchFamily="18" charset="0"/>
              <a:cs typeface="Times New Roman" panose="02020603050405020304" pitchFamily="18" charset="0"/>
            </a:endParaRPr>
          </a:p>
          <a:p>
            <a:pPr marL="0" indent="0">
              <a:lnSpc>
                <a:spcPct val="220000"/>
              </a:lnSpc>
              <a:spcBef>
                <a:spcPct val="0"/>
              </a:spcBef>
              <a:buNone/>
              <a:defRPr/>
            </a:pPr>
            <a:r>
              <a:rPr lang="en-US" altLang="en-US" sz="8000" dirty="0" smtClean="0">
                <a:solidFill>
                  <a:schemeClr val="bg1"/>
                </a:solidFill>
                <a:latin typeface="Georgia" panose="02040502050405020303" pitchFamily="18" charset="0"/>
                <a:cs typeface="Times New Roman" panose="02020603050405020304" pitchFamily="18" charset="0"/>
              </a:rPr>
              <a:t>  </a:t>
            </a:r>
            <a:endParaRPr lang="en-US" altLang="en-US" sz="8000" dirty="0" smtClean="0">
              <a:solidFill>
                <a:schemeClr val="bg1"/>
              </a:solidFill>
              <a:latin typeface="Georgia" panose="02040502050405020303" pitchFamily="18" charset="0"/>
              <a:cs typeface="Times New Roman" panose="02020603050405020304" pitchFamily="18" charset="0"/>
            </a:endParaRPr>
          </a:p>
          <a:p>
            <a:pPr marL="457200" lvl="1" indent="0">
              <a:lnSpc>
                <a:spcPct val="170000"/>
              </a:lnSpc>
              <a:spcBef>
                <a:spcPct val="0"/>
              </a:spcBef>
              <a:buNone/>
              <a:defRPr/>
            </a:pPr>
            <a:endParaRPr lang="en-US" altLang="en-US" sz="2800" dirty="0" smtClean="0">
              <a:solidFill>
                <a:schemeClr val="bg1"/>
              </a:solidFill>
              <a:latin typeface="Georgia" panose="02040502050405020303" pitchFamily="18" charset="0"/>
              <a:cs typeface="Times New Roman" panose="02020603050405020304" pitchFamily="18" charset="0"/>
            </a:endParaRPr>
          </a:p>
          <a:p>
            <a:pPr marL="0" indent="0">
              <a:lnSpc>
                <a:spcPct val="170000"/>
              </a:lnSpc>
              <a:spcBef>
                <a:spcPct val="0"/>
              </a:spcBef>
              <a:buNone/>
              <a:defRPr/>
            </a:pPr>
            <a:endParaRPr lang="en-US" altLang="en-US" sz="2800" dirty="0">
              <a:solidFill>
                <a:schemeClr val="bg1"/>
              </a:solidFill>
              <a:latin typeface="Georgia" panose="02040502050405020303" pitchFamily="18" charset="0"/>
              <a:cs typeface="Times New Roman" panose="02020603050405020304" pitchFamily="18" charset="0"/>
            </a:endParaRPr>
          </a:p>
          <a:p>
            <a:pPr marL="0" indent="0">
              <a:lnSpc>
                <a:spcPct val="170000"/>
              </a:lnSpc>
              <a:spcBef>
                <a:spcPct val="0"/>
              </a:spcBef>
              <a:buNone/>
              <a:defRPr/>
            </a:pPr>
            <a:r>
              <a:rPr lang="en-US" altLang="en-US" sz="2800" dirty="0" smtClean="0">
                <a:solidFill>
                  <a:schemeClr val="bg1"/>
                </a:solidFill>
                <a:latin typeface="Georgia" panose="02040502050405020303" pitchFamily="18" charset="0"/>
                <a:cs typeface="Times New Roman" panose="02020603050405020304" pitchFamily="18" charset="0"/>
              </a:rPr>
              <a:t>              </a:t>
            </a:r>
          </a:p>
          <a:p>
            <a:pPr marL="0" indent="0">
              <a:lnSpc>
                <a:spcPct val="170000"/>
              </a:lnSpc>
              <a:spcBef>
                <a:spcPct val="0"/>
              </a:spcBef>
              <a:buNone/>
              <a:defRPr/>
            </a:pPr>
            <a:r>
              <a:rPr lang="en-US" altLang="en-US" sz="2800" dirty="0">
                <a:solidFill>
                  <a:schemeClr val="bg1"/>
                </a:solidFill>
                <a:latin typeface="Georgia" panose="02040502050405020303" pitchFamily="18" charset="0"/>
                <a:cs typeface="Times New Roman" panose="02020603050405020304" pitchFamily="18" charset="0"/>
              </a:rPr>
              <a:t> </a:t>
            </a:r>
            <a:r>
              <a:rPr lang="en-US" altLang="en-US" sz="2800" dirty="0" smtClean="0">
                <a:solidFill>
                  <a:schemeClr val="bg1"/>
                </a:solidFill>
                <a:latin typeface="Georgia" panose="02040502050405020303" pitchFamily="18" charset="0"/>
                <a:cs typeface="Times New Roman" panose="02020603050405020304" pitchFamily="18" charset="0"/>
              </a:rPr>
              <a:t>             </a:t>
            </a:r>
          </a:p>
          <a:p>
            <a:pPr marL="0" indent="0">
              <a:lnSpc>
                <a:spcPct val="170000"/>
              </a:lnSpc>
              <a:spcBef>
                <a:spcPct val="0"/>
              </a:spcBef>
              <a:buNone/>
              <a:defRPr/>
            </a:pPr>
            <a:r>
              <a:rPr lang="en-US" altLang="en-US" sz="2500" dirty="0">
                <a:solidFill>
                  <a:schemeClr val="bg1"/>
                </a:solidFill>
                <a:latin typeface="Georgia" panose="02040502050405020303" pitchFamily="18" charset="0"/>
                <a:cs typeface="Times New Roman" panose="02020603050405020304" pitchFamily="18" charset="0"/>
              </a:rPr>
              <a:t> </a:t>
            </a:r>
            <a:r>
              <a:rPr lang="en-US" altLang="en-US" sz="2500" dirty="0" smtClean="0">
                <a:solidFill>
                  <a:schemeClr val="bg1"/>
                </a:solidFill>
                <a:latin typeface="Georgia" panose="02040502050405020303" pitchFamily="18" charset="0"/>
                <a:cs typeface="Times New Roman" panose="02020603050405020304" pitchFamily="18" charset="0"/>
              </a:rPr>
              <a:t>               </a:t>
            </a:r>
          </a:p>
          <a:p>
            <a:pPr marL="0" indent="0">
              <a:lnSpc>
                <a:spcPct val="170000"/>
              </a:lnSpc>
              <a:spcBef>
                <a:spcPct val="0"/>
              </a:spcBef>
              <a:buNone/>
              <a:defRPr/>
            </a:pPr>
            <a:r>
              <a:rPr lang="en-US" altLang="en-US" sz="1800" dirty="0">
                <a:solidFill>
                  <a:schemeClr val="bg1"/>
                </a:solidFill>
                <a:latin typeface="Georgia" panose="02040502050405020303" pitchFamily="18" charset="0"/>
                <a:cs typeface="Times New Roman" panose="02020603050405020304" pitchFamily="18" charset="0"/>
              </a:rPr>
              <a:t> </a:t>
            </a:r>
            <a:r>
              <a:rPr lang="en-US" altLang="en-US" sz="1800" dirty="0" smtClean="0">
                <a:solidFill>
                  <a:schemeClr val="bg1"/>
                </a:solidFill>
                <a:latin typeface="Georgia" panose="02040502050405020303" pitchFamily="18" charset="0"/>
                <a:cs typeface="Times New Roman" panose="02020603050405020304" pitchFamily="18" charset="0"/>
              </a:rPr>
              <a:t>              </a:t>
            </a:r>
          </a:p>
          <a:p>
            <a:pPr marL="0" indent="0">
              <a:lnSpc>
                <a:spcPct val="170000"/>
              </a:lnSpc>
              <a:spcBef>
                <a:spcPct val="0"/>
              </a:spcBef>
              <a:buNone/>
              <a:defRPr/>
            </a:pPr>
            <a:r>
              <a:rPr lang="en-US" altLang="en-US" sz="1800" dirty="0">
                <a:solidFill>
                  <a:schemeClr val="bg1"/>
                </a:solidFill>
                <a:latin typeface="Georgia" panose="02040502050405020303" pitchFamily="18" charset="0"/>
                <a:cs typeface="Times New Roman" panose="02020603050405020304" pitchFamily="18" charset="0"/>
              </a:rPr>
              <a:t> </a:t>
            </a:r>
            <a:r>
              <a:rPr lang="en-US" altLang="en-US" sz="1800" dirty="0" smtClean="0">
                <a:solidFill>
                  <a:schemeClr val="bg1"/>
                </a:solidFill>
                <a:latin typeface="Georgia" panose="02040502050405020303" pitchFamily="18" charset="0"/>
                <a:cs typeface="Times New Roman" panose="02020603050405020304" pitchFamily="18" charset="0"/>
              </a:rPr>
              <a:t>              </a:t>
            </a:r>
          </a:p>
          <a:p>
            <a:pPr marL="0" indent="0">
              <a:lnSpc>
                <a:spcPct val="170000"/>
              </a:lnSpc>
              <a:spcBef>
                <a:spcPct val="0"/>
              </a:spcBef>
              <a:buNone/>
              <a:defRPr/>
            </a:pPr>
            <a:endParaRPr lang="en-US" altLang="en-US" sz="1800" dirty="0">
              <a:solidFill>
                <a:schemeClr val="bg1"/>
              </a:solidFill>
              <a:latin typeface="Georgia" panose="02040502050405020303" pitchFamily="18" charset="0"/>
              <a:cs typeface="Times New Roman" panose="02020603050405020304" pitchFamily="18" charset="0"/>
            </a:endParaRPr>
          </a:p>
          <a:p>
            <a:pPr marL="0" indent="0">
              <a:lnSpc>
                <a:spcPct val="170000"/>
              </a:lnSpc>
              <a:spcBef>
                <a:spcPct val="0"/>
              </a:spcBef>
              <a:buNone/>
              <a:defRPr/>
            </a:pPr>
            <a:r>
              <a:rPr lang="en-US" altLang="en-US" sz="1400" b="1" dirty="0" smtClean="0">
                <a:solidFill>
                  <a:schemeClr val="bg1"/>
                </a:solidFill>
                <a:latin typeface="Georgia" panose="02040502050405020303" pitchFamily="18" charset="0"/>
                <a:cs typeface="Times New Roman" panose="02020603050405020304" pitchFamily="18" charset="0"/>
              </a:rPr>
              <a:t>       </a:t>
            </a:r>
            <a:r>
              <a:rPr lang="en-US" altLang="en-US" sz="2300" b="1" dirty="0" smtClean="0">
                <a:solidFill>
                  <a:schemeClr val="bg1"/>
                </a:solidFill>
                <a:latin typeface="Georgia" panose="02040502050405020303" pitchFamily="18" charset="0"/>
                <a:cs typeface="Times New Roman" panose="02020603050405020304" pitchFamily="18" charset="0"/>
              </a:rPr>
              <a:t> </a:t>
            </a:r>
            <a:endParaRPr lang="en-US" altLang="en-US" sz="1900" b="1" dirty="0">
              <a:solidFill>
                <a:schemeClr val="bg1"/>
              </a:solidFill>
              <a:latin typeface="Georgia" panose="02040502050405020303" pitchFamily="18" charset="0"/>
              <a:cs typeface="Times New Roman" panose="02020603050405020304" pitchFamily="18" charset="0"/>
            </a:endParaRPr>
          </a:p>
          <a:p>
            <a:pPr marL="0" indent="0">
              <a:lnSpc>
                <a:spcPct val="210000"/>
              </a:lnSpc>
              <a:spcBef>
                <a:spcPct val="0"/>
              </a:spcBef>
              <a:buNone/>
              <a:defRPr/>
            </a:pPr>
            <a:r>
              <a:rPr lang="en-US" altLang="en-US" sz="1400" b="1" dirty="0">
                <a:solidFill>
                  <a:schemeClr val="bg1"/>
                </a:solidFill>
                <a:latin typeface="Georgia" panose="02040502050405020303"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60792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305800" cy="5555367"/>
          </a:xfrm>
          <a:prstGeom prst="rect">
            <a:avLst/>
          </a:prstGeom>
        </p:spPr>
        <p:txBody>
          <a:bodyPr wrap="square">
            <a:spAutoFit/>
          </a:bodyPr>
          <a:lstStyle/>
          <a:p>
            <a:pPr algn="ctr"/>
            <a:endParaRPr lang="en-US" sz="900" dirty="0">
              <a:solidFill>
                <a:schemeClr val="bg1"/>
              </a:solidFill>
              <a:latin typeface="Times New Roman" panose="02020603050405020304" pitchFamily="18" charset="0"/>
              <a:ea typeface="Times New Roman" panose="02020603050405020304" pitchFamily="18" charset="0"/>
            </a:endParaRPr>
          </a:p>
          <a:p>
            <a:pPr algn="ctr"/>
            <a:r>
              <a:rPr lang="en-US" sz="1200" b="1" dirty="0">
                <a:solidFill>
                  <a:schemeClr val="bg1"/>
                </a:solidFill>
                <a:latin typeface="Times New Roman" panose="02020603050405020304" pitchFamily="18" charset="0"/>
                <a:ea typeface="Times New Roman" panose="02020603050405020304" pitchFamily="18" charset="0"/>
              </a:rPr>
              <a:t>  </a:t>
            </a:r>
            <a:r>
              <a:rPr lang="en-US" b="1" dirty="0" smtClean="0">
                <a:solidFill>
                  <a:schemeClr val="bg1"/>
                </a:solidFill>
                <a:latin typeface="Times New Roman" panose="02020603050405020304" pitchFamily="18" charset="0"/>
                <a:ea typeface="Times New Roman" panose="02020603050405020304" pitchFamily="18" charset="0"/>
              </a:rPr>
              <a:t>                                                     </a:t>
            </a:r>
          </a:p>
          <a:p>
            <a:pPr algn="ctr"/>
            <a:r>
              <a:rPr lang="en-US" b="1" dirty="0" smtClean="0">
                <a:solidFill>
                  <a:schemeClr val="bg1"/>
                </a:solidFill>
                <a:latin typeface="Times New Roman" panose="02020603050405020304" pitchFamily="18" charset="0"/>
                <a:cs typeface="Times New Roman" panose="02020603050405020304" pitchFamily="18" charset="0"/>
              </a:rPr>
              <a:t>                                         </a:t>
            </a:r>
          </a:p>
          <a:p>
            <a:pPr algn="ctr"/>
            <a:r>
              <a:rPr lang="en-US" b="1" dirty="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                             </a:t>
            </a:r>
          </a:p>
          <a:p>
            <a:pPr algn="ctr"/>
            <a:endParaRPr lang="en-US" b="1" dirty="0">
              <a:solidFill>
                <a:schemeClr val="bg1"/>
              </a:solidFill>
              <a:latin typeface="Times New Roman" panose="02020603050405020304" pitchFamily="18" charset="0"/>
              <a:cs typeface="Times New Roman" panose="02020603050405020304" pitchFamily="18" charset="0"/>
            </a:endParaRPr>
          </a:p>
          <a:p>
            <a:pPr algn="ctr"/>
            <a:r>
              <a:rPr lang="en-US" sz="2000" b="1" dirty="0" smtClean="0">
                <a:solidFill>
                  <a:schemeClr val="bg1"/>
                </a:solidFill>
                <a:latin typeface="Georgia" panose="02040502050405020303" pitchFamily="18" charset="0"/>
                <a:cs typeface="Times New Roman" panose="02020603050405020304" pitchFamily="18" charset="0"/>
              </a:rPr>
              <a:t>ORDINANCE                                                24-01</a:t>
            </a:r>
            <a:endParaRPr lang="en-US" sz="2000" dirty="0">
              <a:solidFill>
                <a:schemeClr val="bg1"/>
              </a:solidFill>
              <a:latin typeface="Georgia" panose="02040502050405020303" pitchFamily="18" charset="0"/>
              <a:cs typeface="Times New Roman" panose="02020603050405020304" pitchFamily="18" charset="0"/>
            </a:endParaRPr>
          </a:p>
          <a:p>
            <a:pPr algn="ctr"/>
            <a:r>
              <a:rPr lang="en-US" dirty="0" smtClean="0">
                <a:latin typeface="Georgia" panose="02040502050405020303" pitchFamily="18" charset="0"/>
              </a:rPr>
              <a:t>he </a:t>
            </a:r>
            <a:r>
              <a:rPr lang="en-US" dirty="0">
                <a:latin typeface="Georgia" panose="02040502050405020303" pitchFamily="18" charset="0"/>
              </a:rPr>
              <a:t>following are </a:t>
            </a:r>
            <a:r>
              <a:rPr lang="en-US" dirty="0" smtClean="0">
                <a:latin typeface="Georgia" panose="02040502050405020303" pitchFamily="18" charset="0"/>
              </a:rPr>
              <a:t>Commissioners </a:t>
            </a:r>
            <a:r>
              <a:rPr lang="en-US" dirty="0">
                <a:latin typeface="Georgia" panose="02040502050405020303" pitchFamily="18" charset="0"/>
              </a:rPr>
              <a:t>on the </a:t>
            </a:r>
            <a:r>
              <a:rPr lang="en-US" dirty="0" smtClean="0">
                <a:latin typeface="Georgia" panose="02040502050405020303" pitchFamily="18" charset="0"/>
              </a:rPr>
              <a:t>Hist1</a:t>
            </a:r>
            <a:r>
              <a:rPr lang="en-US" dirty="0">
                <a:latin typeface="Georgia" panose="02040502050405020303" pitchFamily="18" charset="0"/>
              </a:rPr>
              <a:t>, </a:t>
            </a:r>
            <a:r>
              <a:rPr lang="en-US" dirty="0" smtClean="0">
                <a:latin typeface="Georgia" panose="02040502050405020303" pitchFamily="18" charset="0"/>
              </a:rPr>
              <a:t>2022</a:t>
            </a:r>
            <a:endParaRPr lang="en-US" sz="3600" dirty="0">
              <a:latin typeface="Georgia" panose="02040502050405020303" pitchFamily="18" charset="0"/>
            </a:endParaRPr>
          </a:p>
          <a:p>
            <a:endParaRPr lang="en-US" dirty="0" smtClean="0">
              <a:solidFill>
                <a:schemeClr val="bg1"/>
              </a:solidFill>
              <a:latin typeface="Georgia" panose="02040502050405020303" pitchFamily="18" charset="0"/>
            </a:endParaRPr>
          </a:p>
          <a:p>
            <a:r>
              <a:rPr lang="en-US" dirty="0" smtClean="0">
                <a:solidFill>
                  <a:schemeClr val="bg1"/>
                </a:solidFill>
                <a:latin typeface="Georgia" panose="02040502050405020303" pitchFamily="18" charset="0"/>
              </a:rPr>
              <a:t>AN ORDINANCE TO AMEND THE </a:t>
            </a:r>
            <a:r>
              <a:rPr lang="en-US" dirty="0" smtClean="0">
                <a:solidFill>
                  <a:schemeClr val="bg1"/>
                </a:solidFill>
                <a:latin typeface="Georgia" panose="02040502050405020303" pitchFamily="18" charset="0"/>
              </a:rPr>
              <a:t>COMMERCIAL CORRIDOR (HWY85/HWY16) OVERLAY STANDARDS AS IT RELATES TO GOLF CART PARKING CALCULATIONS AND THE USE OF STANDARD CONCRETE FOR SIDEWALKS BOTH ALONG PUBLIC ROADS AND INTERNAL TO A SITE.</a:t>
            </a:r>
            <a:endParaRPr lang="en-US" dirty="0">
              <a:solidFill>
                <a:schemeClr val="bg1"/>
              </a:solidFill>
              <a:latin typeface="Georgia" panose="02040502050405020303" pitchFamily="18" charset="0"/>
            </a:endParaRPr>
          </a:p>
          <a:p>
            <a:endParaRPr lang="en-US" dirty="0" smtClean="0">
              <a:solidFill>
                <a:schemeClr val="bg1"/>
              </a:solidFill>
              <a:latin typeface="Georgia" panose="02040502050405020303" pitchFamily="18" charset="0"/>
            </a:endParaRPr>
          </a:p>
          <a:p>
            <a:pPr lvl="1"/>
            <a:endParaRPr lang="en-US" dirty="0" smtClean="0">
              <a:solidFill>
                <a:schemeClr val="bg1"/>
              </a:solidFill>
            </a:endParaRPr>
          </a:p>
          <a:p>
            <a:pPr lvl="1"/>
            <a:endParaRPr lang="en-US" sz="1400" b="1" dirty="0">
              <a:solidFill>
                <a:schemeClr val="bg1"/>
              </a:solidFill>
            </a:endParaRPr>
          </a:p>
          <a:p>
            <a:pPr lvl="1"/>
            <a:endParaRPr lang="en-US" sz="1200" b="1" dirty="0" smtClean="0">
              <a:solidFill>
                <a:schemeClr val="bg1"/>
              </a:solidFill>
            </a:endParaRPr>
          </a:p>
          <a:p>
            <a:pPr marL="685800" lvl="1" indent="-228600">
              <a:buAutoNum type="alphaUcPeriod"/>
            </a:pPr>
            <a:endParaRPr lang="en-US" sz="1200" dirty="0" smtClean="0">
              <a:solidFill>
                <a:schemeClr val="bg1"/>
              </a:solidFill>
            </a:endParaRPr>
          </a:p>
          <a:p>
            <a:pPr lvl="1"/>
            <a:endParaRPr lang="en-US" b="1" dirty="0">
              <a:solidFill>
                <a:schemeClr val="bg1"/>
              </a:solidFill>
            </a:endParaRPr>
          </a:p>
          <a:p>
            <a:pPr marL="685800" lvl="1" indent="-228600">
              <a:buAutoNum type="alphaUcPeriod"/>
            </a:pPr>
            <a:endParaRPr lang="en-US" dirty="0">
              <a:solidFill>
                <a:schemeClr val="bg1"/>
              </a:solidFill>
            </a:endParaRPr>
          </a:p>
          <a:p>
            <a:endParaRPr lang="en-US" b="1" dirty="0">
              <a:solidFill>
                <a:schemeClr val="bg1"/>
              </a:solidFill>
            </a:endParaRPr>
          </a:p>
          <a:p>
            <a:r>
              <a:rPr lang="en-US" b="1" dirty="0">
                <a:solidFill>
                  <a:schemeClr val="bg1"/>
                </a:solidFill>
              </a:rPr>
              <a:t> </a:t>
            </a:r>
            <a:endParaRPr lang="en-US" sz="9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0393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685800"/>
            <a:ext cx="7553325" cy="1529787"/>
          </a:xfrm>
          <a:prstGeom prst="rect">
            <a:avLst/>
          </a:prstGeom>
        </p:spPr>
      </p:pic>
      <p:pic>
        <p:nvPicPr>
          <p:cNvPr id="3" name="Picture 2"/>
          <p:cNvPicPr>
            <a:picLocks noChangeAspect="1"/>
          </p:cNvPicPr>
          <p:nvPr/>
        </p:nvPicPr>
        <p:blipFill>
          <a:blip r:embed="rId3"/>
          <a:stretch>
            <a:fillRect/>
          </a:stretch>
        </p:blipFill>
        <p:spPr>
          <a:xfrm>
            <a:off x="914400" y="3124200"/>
            <a:ext cx="7596187" cy="2438955"/>
          </a:xfrm>
          <a:prstGeom prst="rect">
            <a:avLst/>
          </a:prstGeom>
        </p:spPr>
      </p:pic>
    </p:spTree>
    <p:extLst>
      <p:ext uri="{BB962C8B-B14F-4D97-AF65-F5344CB8AC3E}">
        <p14:creationId xmlns:p14="http://schemas.microsoft.com/office/powerpoint/2010/main" val="426893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77108"/>
          </a:xfrm>
          <a:prstGeom prst="rect">
            <a:avLst/>
          </a:prstGeom>
        </p:spPr>
        <p:txBody>
          <a:bodyPr wrap="square">
            <a:spAutoFit/>
          </a:bodyPr>
          <a:lstStyle/>
          <a:p>
            <a:pPr algn="ctr"/>
            <a:endParaRPr lang="en-US" b="1" dirty="0">
              <a:solidFill>
                <a:schemeClr val="bg1"/>
              </a:solidFill>
              <a:latin typeface="Georgia" panose="02040502050405020303" pitchFamily="18" charset="0"/>
              <a:cs typeface="Times New Roman" panose="02020603050405020304" pitchFamily="18" charset="0"/>
            </a:endParaRPr>
          </a:p>
          <a:p>
            <a:pPr algn="ctr"/>
            <a:r>
              <a:rPr lang="en-US" sz="2000" b="1" dirty="0">
                <a:solidFill>
                  <a:schemeClr val="bg1"/>
                </a:solidFill>
                <a:latin typeface="Georgia" panose="02040502050405020303" pitchFamily="18" charset="0"/>
                <a:cs typeface="Times New Roman" panose="02020603050405020304" pitchFamily="18" charset="0"/>
              </a:rPr>
              <a:t>  </a:t>
            </a:r>
            <a:r>
              <a:rPr lang="en-US" sz="2000" b="1" dirty="0" smtClean="0">
                <a:solidFill>
                  <a:schemeClr val="bg1"/>
                </a:solidFill>
                <a:latin typeface="Georgia" panose="02040502050405020303" pitchFamily="18" charset="0"/>
                <a:cs typeface="Times New Roman" panose="02020603050405020304" pitchFamily="18" charset="0"/>
              </a:rPr>
              <a:t>100 Traditions Way – Pool Variance</a:t>
            </a:r>
            <a:endParaRPr lang="en-US" dirty="0" smtClean="0">
              <a:solidFill>
                <a:schemeClr val="bg1"/>
              </a:solidFill>
              <a:latin typeface="Georgia" panose="02040502050405020303"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24200" y="1019194"/>
            <a:ext cx="3352800" cy="4610912"/>
          </a:xfrm>
          <a:prstGeom prst="rect">
            <a:avLst/>
          </a:prstGeom>
        </p:spPr>
      </p:pic>
      <p:pic>
        <p:nvPicPr>
          <p:cNvPr id="5" name="Picture 4"/>
          <p:cNvPicPr>
            <a:picLocks noChangeAspect="1"/>
          </p:cNvPicPr>
          <p:nvPr/>
        </p:nvPicPr>
        <p:blipFill>
          <a:blip r:embed="rId3"/>
          <a:stretch>
            <a:fillRect/>
          </a:stretch>
        </p:blipFill>
        <p:spPr>
          <a:xfrm>
            <a:off x="1600200" y="5867400"/>
            <a:ext cx="5957316" cy="906780"/>
          </a:xfrm>
          <a:prstGeom prst="rect">
            <a:avLst/>
          </a:prstGeom>
        </p:spPr>
      </p:pic>
    </p:spTree>
    <p:extLst>
      <p:ext uri="{BB962C8B-B14F-4D97-AF65-F5344CB8AC3E}">
        <p14:creationId xmlns:p14="http://schemas.microsoft.com/office/powerpoint/2010/main" val="43702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152400"/>
            <a:ext cx="6400800" cy="5198156"/>
          </a:xfrm>
          <a:prstGeom prst="rect">
            <a:avLst/>
          </a:prstGeom>
        </p:spPr>
      </p:pic>
      <p:sp>
        <p:nvSpPr>
          <p:cNvPr id="5" name="Rectangle 4"/>
          <p:cNvSpPr/>
          <p:nvPr/>
        </p:nvSpPr>
        <p:spPr>
          <a:xfrm>
            <a:off x="1600200" y="5486400"/>
            <a:ext cx="6502917" cy="1080296"/>
          </a:xfrm>
          <a:prstGeom prst="rect">
            <a:avLst/>
          </a:prstGeom>
        </p:spPr>
        <p:txBody>
          <a:bodyPr wrap="square">
            <a:spAutoFit/>
          </a:bodyPr>
          <a:lstStyle/>
          <a:p>
            <a:pPr>
              <a:lnSpc>
                <a:spcPct val="107000"/>
              </a:lnSpc>
              <a:spcAft>
                <a:spcPts val="800"/>
              </a:spcAft>
            </a:pP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No negative impacts to adjacent properties are expected as a result of approving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variance for the pool to be located 5 feet within the rear setback. </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87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00110"/>
          </a:xfrm>
          <a:prstGeom prst="rect">
            <a:avLst/>
          </a:prstGeom>
        </p:spPr>
        <p:txBody>
          <a:bodyPr wrap="square">
            <a:spAutoFit/>
          </a:bodyPr>
          <a:lstStyle/>
          <a:p>
            <a:pPr algn="ctr"/>
            <a:r>
              <a:rPr lang="en-US" sz="2000" b="1" dirty="0" smtClean="0">
                <a:solidFill>
                  <a:schemeClr val="bg1"/>
                </a:solidFill>
                <a:latin typeface="Georgia" panose="02040502050405020303" pitchFamily="18" charset="0"/>
                <a:cs typeface="Times New Roman" panose="02020603050405020304" pitchFamily="18" charset="0"/>
              </a:rPr>
              <a:t>  279 Pylant Street – Accessory Structure Location Variance</a:t>
            </a:r>
            <a:endParaRPr lang="en-US" dirty="0" smtClean="0">
              <a:solidFill>
                <a:schemeClr val="bg1"/>
              </a:solidFill>
              <a:latin typeface="Georgia" panose="02040502050405020303"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4800" y="866001"/>
            <a:ext cx="5188121" cy="5125462"/>
          </a:xfrm>
          <a:prstGeom prst="rect">
            <a:avLst/>
          </a:prstGeom>
        </p:spPr>
      </p:pic>
      <p:sp>
        <p:nvSpPr>
          <p:cNvPr id="8" name="Rectangle 7"/>
          <p:cNvSpPr/>
          <p:nvPr/>
        </p:nvSpPr>
        <p:spPr>
          <a:xfrm>
            <a:off x="5638800" y="751076"/>
            <a:ext cx="3352800" cy="5355312"/>
          </a:xfrm>
          <a:prstGeom prst="rect">
            <a:avLst/>
          </a:prstGeom>
        </p:spPr>
        <p:txBody>
          <a:bodyPr wrap="square">
            <a:spAutoFit/>
          </a:bodyPr>
          <a:lstStyle/>
          <a:p>
            <a:r>
              <a:rPr lang="en-US" dirty="0" smtClean="0">
                <a:solidFill>
                  <a:schemeClr val="bg1"/>
                </a:solidFill>
                <a:latin typeface="Times New Roman" panose="02020603050405020304" pitchFamily="18" charset="0"/>
                <a:cs typeface="Times New Roman" panose="02020603050405020304" pitchFamily="18" charset="0"/>
              </a:rPr>
              <a:t>Sec</a:t>
            </a:r>
            <a:r>
              <a:rPr lang="en-US" dirty="0">
                <a:solidFill>
                  <a:schemeClr val="bg1"/>
                </a:solidFill>
                <a:latin typeface="Times New Roman" panose="02020603050405020304" pitchFamily="18" charset="0"/>
                <a:cs typeface="Times New Roman" panose="02020603050405020304" pitchFamily="18" charset="0"/>
              </a:rPr>
              <a:t>. 74-265 (3) </a:t>
            </a:r>
            <a:endParaRPr lang="en-US" dirty="0" smtClean="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An Accessory structure shall not be permitted in a front or side yard in the residential districts</a:t>
            </a:r>
            <a:r>
              <a:rPr lang="en-US" dirty="0" smtClean="0">
                <a:solidFill>
                  <a:schemeClr val="bg1"/>
                </a:solidFill>
                <a:latin typeface="Times New Roman" panose="02020603050405020304" pitchFamily="18" charset="0"/>
                <a:cs typeface="Times New Roman" panose="02020603050405020304" pitchFamily="18" charset="0"/>
              </a:rPr>
              <a:t>.”</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Sec. 74-265 (14)</a:t>
            </a: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“All accessory structures, including detached garages, located a distance equal to or less than the dimension of the required side yard for the zoning district in which the lot is situated, shall be screened </a:t>
            </a:r>
            <a:r>
              <a:rPr lang="en-US" u="sng" dirty="0">
                <a:solidFill>
                  <a:schemeClr val="bg1"/>
                </a:solidFill>
                <a:latin typeface="Times New Roman" panose="02020603050405020304" pitchFamily="18" charset="0"/>
                <a:cs typeface="Times New Roman" panose="02020603050405020304" pitchFamily="18" charset="0"/>
              </a:rPr>
              <a:t>through the installation or stockade type fence</a:t>
            </a:r>
            <a:r>
              <a:rPr lang="en-US" dirty="0">
                <a:solidFill>
                  <a:schemeClr val="bg1"/>
                </a:solidFill>
                <a:latin typeface="Times New Roman" panose="02020603050405020304" pitchFamily="18" charset="0"/>
                <a:cs typeface="Times New Roman" panose="02020603050405020304" pitchFamily="18" charset="0"/>
              </a:rPr>
              <a:t>. Such screening shall be in compliance with provisions of section XII, buffer area of the zoning </a:t>
            </a:r>
            <a:r>
              <a:rPr lang="en-US" dirty="0" smtClean="0">
                <a:solidFill>
                  <a:schemeClr val="bg1"/>
                </a:solidFill>
                <a:latin typeface="Times New Roman" panose="02020603050405020304" pitchFamily="18" charset="0"/>
                <a:cs typeface="Times New Roman" panose="02020603050405020304" pitchFamily="18" charset="0"/>
              </a:rPr>
              <a:t>ordinance.”</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12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43000" y="4800600"/>
            <a:ext cx="7162800" cy="1759392"/>
          </a:xfrm>
          <a:prstGeom prst="rect">
            <a:avLst/>
          </a:prstGeom>
          <a:ln>
            <a:solidFill>
              <a:schemeClr val="accent1"/>
            </a:solidFill>
          </a:ln>
        </p:spPr>
        <p:txBody>
          <a:bodyPr wrap="square">
            <a:spAutoFit/>
          </a:bodyPr>
          <a:lstStyle/>
          <a:p>
            <a:pPr>
              <a:lnSpc>
                <a:spcPct val="107000"/>
              </a:lnSpc>
              <a:spcAft>
                <a:spcPts val="800"/>
              </a:spcAft>
            </a:pP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No negative impacts to adjacent properties are expected as a result of approving </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variance.  </a:t>
            </a:r>
          </a:p>
          <a:p>
            <a:pPr>
              <a:lnSpc>
                <a:spcPct val="107000"/>
              </a:lnSpc>
              <a:spcAft>
                <a:spcPts val="800"/>
              </a:spcAft>
            </a:pP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Mitigation in the form of a privacy fence should be required if variance is approved.</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8200" y="34871"/>
            <a:ext cx="7508838" cy="4267200"/>
          </a:xfrm>
          <a:prstGeom prst="rect">
            <a:avLst/>
          </a:prstGeom>
        </p:spPr>
      </p:pic>
    </p:spTree>
    <p:extLst>
      <p:ext uri="{BB962C8B-B14F-4D97-AF65-F5344CB8AC3E}">
        <p14:creationId xmlns:p14="http://schemas.microsoft.com/office/powerpoint/2010/main" val="2173660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10256</TotalTime>
  <Words>831</Words>
  <Application>Microsoft Office PowerPoint</Application>
  <PresentationFormat>On-screen Show (4:3)</PresentationFormat>
  <Paragraphs>118</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Albertus</vt:lpstr>
      <vt:lpstr>Arial</vt:lpstr>
      <vt:lpstr>Calibri</vt:lpstr>
      <vt:lpstr>Georgia</vt:lpstr>
      <vt:lpstr>Times New Roman</vt:lpstr>
      <vt:lpstr>Trebuchet MS</vt:lpstr>
      <vt:lpstr>Tw Cen MT</vt:lpstr>
      <vt:lpstr>Wingdings</vt:lpstr>
      <vt:lpstr>Circuit</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Hogansville Comprehensive Plan 2015-2035</dc:title>
  <dc:creator>ksdutton</dc:creator>
  <cp:lastModifiedBy>Dana Johnson</cp:lastModifiedBy>
  <cp:revision>469</cp:revision>
  <cp:lastPrinted>2023-10-16T21:40:12Z</cp:lastPrinted>
  <dcterms:created xsi:type="dcterms:W3CDTF">2015-03-02T15:41:29Z</dcterms:created>
  <dcterms:modified xsi:type="dcterms:W3CDTF">2024-01-29T16:58:15Z</dcterms:modified>
</cp:coreProperties>
</file>